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65" r:id="rId2"/>
    <p:sldId id="276" r:id="rId3"/>
    <p:sldId id="262" r:id="rId4"/>
    <p:sldId id="266" r:id="rId5"/>
    <p:sldId id="267" r:id="rId6"/>
    <p:sldId id="277" r:id="rId7"/>
    <p:sldId id="268" r:id="rId8"/>
    <p:sldId id="269" r:id="rId9"/>
    <p:sldId id="271" r:id="rId10"/>
    <p:sldId id="272" r:id="rId11"/>
    <p:sldId id="278" r:id="rId12"/>
    <p:sldId id="279" r:id="rId13"/>
    <p:sldId id="274" r:id="rId14"/>
    <p:sldId id="275"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7"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50" d="100"/>
          <a:sy n="50" d="100"/>
        </p:scale>
        <p:origin x="-868" y="-25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47" d="100"/>
          <a:sy n="47" d="100"/>
        </p:scale>
        <p:origin x="-2084" y="-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826B5-83E5-4C85-A663-62B21132F536}"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en-US"/>
        </a:p>
      </dgm:t>
    </dgm:pt>
    <dgm:pt modelId="{9C1B58B6-9056-49EB-A1D7-CA7C30BB4000}">
      <dgm:prSet phldrT="[Text]"/>
      <dgm:spPr/>
      <dgm:t>
        <a:bodyPr/>
        <a:lstStyle/>
        <a:p>
          <a:r>
            <a:rPr lang="en-GB" dirty="0" smtClean="0"/>
            <a:t>Access to voters</a:t>
          </a:r>
          <a:endParaRPr lang="en-US" dirty="0"/>
        </a:p>
      </dgm:t>
    </dgm:pt>
    <dgm:pt modelId="{EE820E6C-67F3-4DEB-ACD2-DA87C4C51B5E}" type="parTrans" cxnId="{604FA961-15AF-4AA6-A2C0-5A198551B1D7}">
      <dgm:prSet/>
      <dgm:spPr/>
      <dgm:t>
        <a:bodyPr/>
        <a:lstStyle/>
        <a:p>
          <a:endParaRPr lang="en-US"/>
        </a:p>
      </dgm:t>
    </dgm:pt>
    <dgm:pt modelId="{B07132FD-043F-4FB5-8D54-61BC79976FF8}" type="sibTrans" cxnId="{604FA961-15AF-4AA6-A2C0-5A198551B1D7}">
      <dgm:prSet/>
      <dgm:spPr/>
      <dgm:t>
        <a:bodyPr/>
        <a:lstStyle/>
        <a:p>
          <a:endParaRPr lang="en-US"/>
        </a:p>
      </dgm:t>
    </dgm:pt>
    <dgm:pt modelId="{D16D363F-47A5-4273-81D8-3B6186CC012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Help with links to trade partners</a:t>
          </a:r>
          <a:endParaRPr lang="en-US" dirty="0" smtClean="0"/>
        </a:p>
        <a:p>
          <a:pPr defTabSz="711200">
            <a:lnSpc>
              <a:spcPct val="90000"/>
            </a:lnSpc>
            <a:spcBef>
              <a:spcPct val="0"/>
            </a:spcBef>
            <a:spcAft>
              <a:spcPct val="35000"/>
            </a:spcAft>
          </a:pPr>
          <a:endParaRPr lang="en-US" dirty="0"/>
        </a:p>
      </dgm:t>
    </dgm:pt>
    <dgm:pt modelId="{E5D7182A-8703-4D57-BB14-41091BF492AD}" type="parTrans" cxnId="{B5CBB38C-4DE5-4409-869D-143BDB547B60}">
      <dgm:prSet/>
      <dgm:spPr/>
      <dgm:t>
        <a:bodyPr/>
        <a:lstStyle/>
        <a:p>
          <a:endParaRPr lang="en-US"/>
        </a:p>
      </dgm:t>
    </dgm:pt>
    <dgm:pt modelId="{4EF99196-64D7-4690-9DAA-80E7BDD691CE}" type="sibTrans" cxnId="{B5CBB38C-4DE5-4409-869D-143BDB547B60}">
      <dgm:prSet/>
      <dgm:spPr/>
      <dgm:t>
        <a:bodyPr/>
        <a:lstStyle/>
        <a:p>
          <a:endParaRPr lang="en-US"/>
        </a:p>
      </dgm:t>
    </dgm:pt>
    <dgm:pt modelId="{C90FEDA8-20B1-4B27-9FD5-0B7DA7416BE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Promotes sciences, universities and innovation</a:t>
          </a:r>
          <a:endParaRPr lang="en-US" dirty="0" smtClean="0"/>
        </a:p>
        <a:p>
          <a:pPr defTabSz="711200">
            <a:lnSpc>
              <a:spcPct val="90000"/>
            </a:lnSpc>
            <a:spcBef>
              <a:spcPct val="0"/>
            </a:spcBef>
            <a:spcAft>
              <a:spcPct val="35000"/>
            </a:spcAft>
          </a:pPr>
          <a:endParaRPr lang="en-US" dirty="0"/>
        </a:p>
      </dgm:t>
    </dgm:pt>
    <dgm:pt modelId="{3644DC7F-76E8-4B18-9FD8-B4CAA2C3CE58}" type="parTrans" cxnId="{27F57648-BDA6-4077-9CA4-F189987D9F85}">
      <dgm:prSet/>
      <dgm:spPr/>
      <dgm:t>
        <a:bodyPr/>
        <a:lstStyle/>
        <a:p>
          <a:endParaRPr lang="en-US"/>
        </a:p>
      </dgm:t>
    </dgm:pt>
    <dgm:pt modelId="{D8F848D9-852D-4E0B-A3C5-993148CE6488}" type="sibTrans" cxnId="{27F57648-BDA6-4077-9CA4-F189987D9F85}">
      <dgm:prSet/>
      <dgm:spPr/>
      <dgm:t>
        <a:bodyPr/>
        <a:lstStyle/>
        <a:p>
          <a:endParaRPr lang="en-US"/>
        </a:p>
      </dgm:t>
    </dgm:pt>
    <dgm:pt modelId="{04429F41-D81D-4C4D-AB38-6B5E190A231F}">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Raises “gross national happiness”</a:t>
          </a:r>
          <a:endParaRPr lang="en-US" dirty="0" smtClean="0"/>
        </a:p>
        <a:p>
          <a:pPr defTabSz="666750">
            <a:lnSpc>
              <a:spcPct val="90000"/>
            </a:lnSpc>
            <a:spcBef>
              <a:spcPct val="0"/>
            </a:spcBef>
            <a:spcAft>
              <a:spcPct val="35000"/>
            </a:spcAft>
          </a:pPr>
          <a:endParaRPr lang="en-US" dirty="0"/>
        </a:p>
      </dgm:t>
    </dgm:pt>
    <dgm:pt modelId="{208CADA3-908D-49BA-8AB2-5D33C0A8CBCC}" type="parTrans" cxnId="{C63311E4-00F4-4553-BE34-AB496A29DE87}">
      <dgm:prSet/>
      <dgm:spPr/>
      <dgm:t>
        <a:bodyPr/>
        <a:lstStyle/>
        <a:p>
          <a:endParaRPr lang="en-US"/>
        </a:p>
      </dgm:t>
    </dgm:pt>
    <dgm:pt modelId="{B410EA82-8CFA-41C4-9A2C-E53A0C60209A}" type="sibTrans" cxnId="{C63311E4-00F4-4553-BE34-AB496A29DE87}">
      <dgm:prSet/>
      <dgm:spPr/>
      <dgm:t>
        <a:bodyPr/>
        <a:lstStyle/>
        <a:p>
          <a:endParaRPr lang="en-US"/>
        </a:p>
      </dgm:t>
    </dgm:pt>
    <dgm:pt modelId="{BF566BF5-19D2-4F1D-B7A5-1D30405787D4}">
      <dgm:prSet phldrT="[Text]"/>
      <dgm:spPr/>
      <dgm:t>
        <a:bodyPr/>
        <a:lstStyle/>
        <a:p>
          <a:r>
            <a:rPr lang="en-US" dirty="0" smtClean="0"/>
            <a:t>Promotes sustainable water practice</a:t>
          </a:r>
          <a:endParaRPr lang="en-US" dirty="0"/>
        </a:p>
      </dgm:t>
    </dgm:pt>
    <dgm:pt modelId="{F33EBBBB-C75E-4F0B-95C2-D6F9714FCD56}" type="parTrans" cxnId="{86E82DE9-9F2D-4AB7-B336-D1601A62A186}">
      <dgm:prSet/>
      <dgm:spPr/>
      <dgm:t>
        <a:bodyPr/>
        <a:lstStyle/>
        <a:p>
          <a:endParaRPr lang="en-US"/>
        </a:p>
      </dgm:t>
    </dgm:pt>
    <dgm:pt modelId="{E6048941-E588-4A7F-9223-65CF40940AA5}" type="sibTrans" cxnId="{86E82DE9-9F2D-4AB7-B336-D1601A62A186}">
      <dgm:prSet/>
      <dgm:spPr/>
      <dgm:t>
        <a:bodyPr/>
        <a:lstStyle/>
        <a:p>
          <a:endParaRPr lang="en-US"/>
        </a:p>
      </dgm:t>
    </dgm:pt>
    <dgm:pt modelId="{28042550-D498-458A-A185-34C7C7390FA6}">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Financially stable platform</a:t>
          </a:r>
          <a:endParaRPr lang="en-US" dirty="0" smtClean="0"/>
        </a:p>
        <a:p>
          <a:pPr defTabSz="711200">
            <a:lnSpc>
              <a:spcPct val="90000"/>
            </a:lnSpc>
            <a:spcBef>
              <a:spcPct val="0"/>
            </a:spcBef>
            <a:spcAft>
              <a:spcPct val="35000"/>
            </a:spcAft>
          </a:pPr>
          <a:endParaRPr lang="en-GB" dirty="0"/>
        </a:p>
      </dgm:t>
    </dgm:pt>
    <dgm:pt modelId="{A1CE5B4D-CC74-4C67-BC47-550F02DA982B}" type="parTrans" cxnId="{41F070A3-C775-4BB9-96B8-F2EE1CC568A4}">
      <dgm:prSet/>
      <dgm:spPr/>
      <dgm:t>
        <a:bodyPr/>
        <a:lstStyle/>
        <a:p>
          <a:endParaRPr lang="en-GB"/>
        </a:p>
      </dgm:t>
    </dgm:pt>
    <dgm:pt modelId="{304835F1-0326-4F8C-AC62-D456BE26EB52}" type="sibTrans" cxnId="{41F070A3-C775-4BB9-96B8-F2EE1CC568A4}">
      <dgm:prSet/>
      <dgm:spPr/>
      <dgm:t>
        <a:bodyPr/>
        <a:lstStyle/>
        <a:p>
          <a:endParaRPr lang="en-GB"/>
        </a:p>
      </dgm:t>
    </dgm:pt>
    <dgm:pt modelId="{0F84C657-74B8-441B-BDB5-719502DF6C78}" type="pres">
      <dgm:prSet presAssocID="{316826B5-83E5-4C85-A663-62B21132F536}" presName="cycle" presStyleCnt="0">
        <dgm:presLayoutVars>
          <dgm:dir/>
          <dgm:resizeHandles val="exact"/>
        </dgm:presLayoutVars>
      </dgm:prSet>
      <dgm:spPr/>
      <dgm:t>
        <a:bodyPr/>
        <a:lstStyle/>
        <a:p>
          <a:endParaRPr lang="en-US"/>
        </a:p>
      </dgm:t>
    </dgm:pt>
    <dgm:pt modelId="{672D4ECF-A78E-4B76-9D04-F13E73DC97B8}" type="pres">
      <dgm:prSet presAssocID="{9C1B58B6-9056-49EB-A1D7-CA7C30BB4000}" presName="node" presStyleLbl="node1" presStyleIdx="0" presStyleCnt="6">
        <dgm:presLayoutVars>
          <dgm:bulletEnabled val="1"/>
        </dgm:presLayoutVars>
      </dgm:prSet>
      <dgm:spPr/>
      <dgm:t>
        <a:bodyPr/>
        <a:lstStyle/>
        <a:p>
          <a:endParaRPr lang="en-US"/>
        </a:p>
      </dgm:t>
    </dgm:pt>
    <dgm:pt modelId="{6732BEA0-5896-4B36-8F46-4ACECA0F23E9}" type="pres">
      <dgm:prSet presAssocID="{B07132FD-043F-4FB5-8D54-61BC79976FF8}" presName="sibTrans" presStyleLbl="sibTrans2D1" presStyleIdx="0" presStyleCnt="6"/>
      <dgm:spPr/>
      <dgm:t>
        <a:bodyPr/>
        <a:lstStyle/>
        <a:p>
          <a:endParaRPr lang="en-US"/>
        </a:p>
      </dgm:t>
    </dgm:pt>
    <dgm:pt modelId="{04F09B63-5E6E-40EB-86F4-F80FB84682EF}" type="pres">
      <dgm:prSet presAssocID="{B07132FD-043F-4FB5-8D54-61BC79976FF8}" presName="connectorText" presStyleLbl="sibTrans2D1" presStyleIdx="0" presStyleCnt="6"/>
      <dgm:spPr/>
      <dgm:t>
        <a:bodyPr/>
        <a:lstStyle/>
        <a:p>
          <a:endParaRPr lang="en-US"/>
        </a:p>
      </dgm:t>
    </dgm:pt>
    <dgm:pt modelId="{1BA95C90-A159-40FF-B897-FE4C1FAC94F6}" type="pres">
      <dgm:prSet presAssocID="{28042550-D498-458A-A185-34C7C7390FA6}" presName="node" presStyleLbl="node1" presStyleIdx="1" presStyleCnt="6">
        <dgm:presLayoutVars>
          <dgm:bulletEnabled val="1"/>
        </dgm:presLayoutVars>
      </dgm:prSet>
      <dgm:spPr/>
      <dgm:t>
        <a:bodyPr/>
        <a:lstStyle/>
        <a:p>
          <a:endParaRPr lang="en-GB"/>
        </a:p>
      </dgm:t>
    </dgm:pt>
    <dgm:pt modelId="{F4CA0DD6-84BA-46AD-A7D9-6FE72B6DF284}" type="pres">
      <dgm:prSet presAssocID="{304835F1-0326-4F8C-AC62-D456BE26EB52}" presName="sibTrans" presStyleLbl="sibTrans2D1" presStyleIdx="1" presStyleCnt="6"/>
      <dgm:spPr/>
      <dgm:t>
        <a:bodyPr/>
        <a:lstStyle/>
        <a:p>
          <a:endParaRPr lang="en-GB"/>
        </a:p>
      </dgm:t>
    </dgm:pt>
    <dgm:pt modelId="{B09780BC-700B-4136-9D7F-246E9D44F0AD}" type="pres">
      <dgm:prSet presAssocID="{304835F1-0326-4F8C-AC62-D456BE26EB52}" presName="connectorText" presStyleLbl="sibTrans2D1" presStyleIdx="1" presStyleCnt="6"/>
      <dgm:spPr/>
      <dgm:t>
        <a:bodyPr/>
        <a:lstStyle/>
        <a:p>
          <a:endParaRPr lang="en-GB"/>
        </a:p>
      </dgm:t>
    </dgm:pt>
    <dgm:pt modelId="{12D1DA4E-670A-4261-9EE1-D40B53C82636}" type="pres">
      <dgm:prSet presAssocID="{D16D363F-47A5-4273-81D8-3B6186CC012B}" presName="node" presStyleLbl="node1" presStyleIdx="2" presStyleCnt="6">
        <dgm:presLayoutVars>
          <dgm:bulletEnabled val="1"/>
        </dgm:presLayoutVars>
      </dgm:prSet>
      <dgm:spPr/>
      <dgm:t>
        <a:bodyPr/>
        <a:lstStyle/>
        <a:p>
          <a:endParaRPr lang="en-US"/>
        </a:p>
      </dgm:t>
    </dgm:pt>
    <dgm:pt modelId="{5AB49669-39F7-41D3-82FA-FBBD53F2B6D3}" type="pres">
      <dgm:prSet presAssocID="{4EF99196-64D7-4690-9DAA-80E7BDD691CE}" presName="sibTrans" presStyleLbl="sibTrans2D1" presStyleIdx="2" presStyleCnt="6"/>
      <dgm:spPr/>
      <dgm:t>
        <a:bodyPr/>
        <a:lstStyle/>
        <a:p>
          <a:endParaRPr lang="en-US"/>
        </a:p>
      </dgm:t>
    </dgm:pt>
    <dgm:pt modelId="{F454048E-82D3-4570-A829-887D0D362826}" type="pres">
      <dgm:prSet presAssocID="{4EF99196-64D7-4690-9DAA-80E7BDD691CE}" presName="connectorText" presStyleLbl="sibTrans2D1" presStyleIdx="2" presStyleCnt="6"/>
      <dgm:spPr/>
      <dgm:t>
        <a:bodyPr/>
        <a:lstStyle/>
        <a:p>
          <a:endParaRPr lang="en-US"/>
        </a:p>
      </dgm:t>
    </dgm:pt>
    <dgm:pt modelId="{93382390-2B6A-47B0-813E-3F779F9BAB15}" type="pres">
      <dgm:prSet presAssocID="{C90FEDA8-20B1-4B27-9FD5-0B7DA7416BEC}" presName="node" presStyleLbl="node1" presStyleIdx="3" presStyleCnt="6">
        <dgm:presLayoutVars>
          <dgm:bulletEnabled val="1"/>
        </dgm:presLayoutVars>
      </dgm:prSet>
      <dgm:spPr/>
      <dgm:t>
        <a:bodyPr/>
        <a:lstStyle/>
        <a:p>
          <a:endParaRPr lang="en-US"/>
        </a:p>
      </dgm:t>
    </dgm:pt>
    <dgm:pt modelId="{7C2FDE8F-EA9B-400F-925F-8F99CA2A46AE}" type="pres">
      <dgm:prSet presAssocID="{D8F848D9-852D-4E0B-A3C5-993148CE6488}" presName="sibTrans" presStyleLbl="sibTrans2D1" presStyleIdx="3" presStyleCnt="6"/>
      <dgm:spPr/>
      <dgm:t>
        <a:bodyPr/>
        <a:lstStyle/>
        <a:p>
          <a:endParaRPr lang="en-US"/>
        </a:p>
      </dgm:t>
    </dgm:pt>
    <dgm:pt modelId="{22A786D9-2516-44B5-ACC0-03CB0AAC7798}" type="pres">
      <dgm:prSet presAssocID="{D8F848D9-852D-4E0B-A3C5-993148CE6488}" presName="connectorText" presStyleLbl="sibTrans2D1" presStyleIdx="3" presStyleCnt="6"/>
      <dgm:spPr/>
      <dgm:t>
        <a:bodyPr/>
        <a:lstStyle/>
        <a:p>
          <a:endParaRPr lang="en-US"/>
        </a:p>
      </dgm:t>
    </dgm:pt>
    <dgm:pt modelId="{804C61F6-343F-4FFA-A0D4-A379D7B7F37F}" type="pres">
      <dgm:prSet presAssocID="{04429F41-D81D-4C4D-AB38-6B5E190A231F}" presName="node" presStyleLbl="node1" presStyleIdx="4" presStyleCnt="6">
        <dgm:presLayoutVars>
          <dgm:bulletEnabled val="1"/>
        </dgm:presLayoutVars>
      </dgm:prSet>
      <dgm:spPr/>
      <dgm:t>
        <a:bodyPr/>
        <a:lstStyle/>
        <a:p>
          <a:endParaRPr lang="en-US"/>
        </a:p>
      </dgm:t>
    </dgm:pt>
    <dgm:pt modelId="{79EC536D-2C6F-4024-B1F1-B2A24965DA81}" type="pres">
      <dgm:prSet presAssocID="{B410EA82-8CFA-41C4-9A2C-E53A0C60209A}" presName="sibTrans" presStyleLbl="sibTrans2D1" presStyleIdx="4" presStyleCnt="6"/>
      <dgm:spPr/>
      <dgm:t>
        <a:bodyPr/>
        <a:lstStyle/>
        <a:p>
          <a:endParaRPr lang="en-US"/>
        </a:p>
      </dgm:t>
    </dgm:pt>
    <dgm:pt modelId="{5435977C-22FF-485D-B220-990AFA670C3F}" type="pres">
      <dgm:prSet presAssocID="{B410EA82-8CFA-41C4-9A2C-E53A0C60209A}" presName="connectorText" presStyleLbl="sibTrans2D1" presStyleIdx="4" presStyleCnt="6"/>
      <dgm:spPr/>
      <dgm:t>
        <a:bodyPr/>
        <a:lstStyle/>
        <a:p>
          <a:endParaRPr lang="en-US"/>
        </a:p>
      </dgm:t>
    </dgm:pt>
    <dgm:pt modelId="{5702723A-5446-4EEB-8A35-AC64CECD59B6}" type="pres">
      <dgm:prSet presAssocID="{BF566BF5-19D2-4F1D-B7A5-1D30405787D4}" presName="node" presStyleLbl="node1" presStyleIdx="5" presStyleCnt="6">
        <dgm:presLayoutVars>
          <dgm:bulletEnabled val="1"/>
        </dgm:presLayoutVars>
      </dgm:prSet>
      <dgm:spPr/>
      <dgm:t>
        <a:bodyPr/>
        <a:lstStyle/>
        <a:p>
          <a:endParaRPr lang="en-US"/>
        </a:p>
      </dgm:t>
    </dgm:pt>
    <dgm:pt modelId="{B5712EFC-DE2A-4FFF-A172-89DACCBB05B8}" type="pres">
      <dgm:prSet presAssocID="{E6048941-E588-4A7F-9223-65CF40940AA5}" presName="sibTrans" presStyleLbl="sibTrans2D1" presStyleIdx="5" presStyleCnt="6"/>
      <dgm:spPr/>
      <dgm:t>
        <a:bodyPr/>
        <a:lstStyle/>
        <a:p>
          <a:endParaRPr lang="en-US"/>
        </a:p>
      </dgm:t>
    </dgm:pt>
    <dgm:pt modelId="{5D931595-551B-4BC6-95C9-8EC0636605AC}" type="pres">
      <dgm:prSet presAssocID="{E6048941-E588-4A7F-9223-65CF40940AA5}" presName="connectorText" presStyleLbl="sibTrans2D1" presStyleIdx="5" presStyleCnt="6"/>
      <dgm:spPr/>
      <dgm:t>
        <a:bodyPr/>
        <a:lstStyle/>
        <a:p>
          <a:endParaRPr lang="en-US"/>
        </a:p>
      </dgm:t>
    </dgm:pt>
  </dgm:ptLst>
  <dgm:cxnLst>
    <dgm:cxn modelId="{AD33788B-520C-4D38-BB5D-CD726DE60F14}" type="presOf" srcId="{B410EA82-8CFA-41C4-9A2C-E53A0C60209A}" destId="{79EC536D-2C6F-4024-B1F1-B2A24965DA81}" srcOrd="0" destOrd="0" presId="urn:microsoft.com/office/officeart/2005/8/layout/cycle2"/>
    <dgm:cxn modelId="{40EA3FEB-28C0-4B31-9B59-1967053E9CAD}" type="presOf" srcId="{304835F1-0326-4F8C-AC62-D456BE26EB52}" destId="{F4CA0DD6-84BA-46AD-A7D9-6FE72B6DF284}" srcOrd="0" destOrd="0" presId="urn:microsoft.com/office/officeart/2005/8/layout/cycle2"/>
    <dgm:cxn modelId="{0A4F3380-9C1A-476A-92D5-245B08BBC44D}" type="presOf" srcId="{316826B5-83E5-4C85-A663-62B21132F536}" destId="{0F84C657-74B8-441B-BDB5-719502DF6C78}" srcOrd="0" destOrd="0" presId="urn:microsoft.com/office/officeart/2005/8/layout/cycle2"/>
    <dgm:cxn modelId="{86E82DE9-9F2D-4AB7-B336-D1601A62A186}" srcId="{316826B5-83E5-4C85-A663-62B21132F536}" destId="{BF566BF5-19D2-4F1D-B7A5-1D30405787D4}" srcOrd="5" destOrd="0" parTransId="{F33EBBBB-C75E-4F0B-95C2-D6F9714FCD56}" sibTransId="{E6048941-E588-4A7F-9223-65CF40940AA5}"/>
    <dgm:cxn modelId="{41F070A3-C775-4BB9-96B8-F2EE1CC568A4}" srcId="{316826B5-83E5-4C85-A663-62B21132F536}" destId="{28042550-D498-458A-A185-34C7C7390FA6}" srcOrd="1" destOrd="0" parTransId="{A1CE5B4D-CC74-4C67-BC47-550F02DA982B}" sibTransId="{304835F1-0326-4F8C-AC62-D456BE26EB52}"/>
    <dgm:cxn modelId="{A1A824BD-5054-4BD8-9EA4-2746103E62BA}" type="presOf" srcId="{9C1B58B6-9056-49EB-A1D7-CA7C30BB4000}" destId="{672D4ECF-A78E-4B76-9D04-F13E73DC97B8}" srcOrd="0" destOrd="0" presId="urn:microsoft.com/office/officeart/2005/8/layout/cycle2"/>
    <dgm:cxn modelId="{8A6A138B-C2BE-4CB3-9081-7341C4F23C17}" type="presOf" srcId="{E6048941-E588-4A7F-9223-65CF40940AA5}" destId="{5D931595-551B-4BC6-95C9-8EC0636605AC}" srcOrd="1" destOrd="0" presId="urn:microsoft.com/office/officeart/2005/8/layout/cycle2"/>
    <dgm:cxn modelId="{A846E5A6-120C-465B-9376-56BD8BFF392B}" type="presOf" srcId="{B07132FD-043F-4FB5-8D54-61BC79976FF8}" destId="{6732BEA0-5896-4B36-8F46-4ACECA0F23E9}" srcOrd="0" destOrd="0" presId="urn:microsoft.com/office/officeart/2005/8/layout/cycle2"/>
    <dgm:cxn modelId="{4E7EC05D-06FB-4E86-A9A9-E9B92AA2AEFC}" type="presOf" srcId="{D16D363F-47A5-4273-81D8-3B6186CC012B}" destId="{12D1DA4E-670A-4261-9EE1-D40B53C82636}" srcOrd="0" destOrd="0" presId="urn:microsoft.com/office/officeart/2005/8/layout/cycle2"/>
    <dgm:cxn modelId="{76A43C1E-0926-465D-A044-72F19A88B1F5}" type="presOf" srcId="{BF566BF5-19D2-4F1D-B7A5-1D30405787D4}" destId="{5702723A-5446-4EEB-8A35-AC64CECD59B6}" srcOrd="0" destOrd="0" presId="urn:microsoft.com/office/officeart/2005/8/layout/cycle2"/>
    <dgm:cxn modelId="{37AD002A-97DC-4B2C-A5EB-290FA3B1E6A9}" type="presOf" srcId="{4EF99196-64D7-4690-9DAA-80E7BDD691CE}" destId="{F454048E-82D3-4570-A829-887D0D362826}" srcOrd="1" destOrd="0" presId="urn:microsoft.com/office/officeart/2005/8/layout/cycle2"/>
    <dgm:cxn modelId="{C2CBB1C8-07C6-47D8-9DDB-B96D86F2CE1A}" type="presOf" srcId="{304835F1-0326-4F8C-AC62-D456BE26EB52}" destId="{B09780BC-700B-4136-9D7F-246E9D44F0AD}" srcOrd="1" destOrd="0" presId="urn:microsoft.com/office/officeart/2005/8/layout/cycle2"/>
    <dgm:cxn modelId="{B5CBB38C-4DE5-4409-869D-143BDB547B60}" srcId="{316826B5-83E5-4C85-A663-62B21132F536}" destId="{D16D363F-47A5-4273-81D8-3B6186CC012B}" srcOrd="2" destOrd="0" parTransId="{E5D7182A-8703-4D57-BB14-41091BF492AD}" sibTransId="{4EF99196-64D7-4690-9DAA-80E7BDD691CE}"/>
    <dgm:cxn modelId="{5A665D45-7DD1-4A78-B8B9-CBF9EE21D085}" type="presOf" srcId="{E6048941-E588-4A7F-9223-65CF40940AA5}" destId="{B5712EFC-DE2A-4FFF-A172-89DACCBB05B8}" srcOrd="0" destOrd="0" presId="urn:microsoft.com/office/officeart/2005/8/layout/cycle2"/>
    <dgm:cxn modelId="{5D036323-6339-477D-AC0F-5AC5DA3AF0C5}" type="presOf" srcId="{D8F848D9-852D-4E0B-A3C5-993148CE6488}" destId="{7C2FDE8F-EA9B-400F-925F-8F99CA2A46AE}" srcOrd="0" destOrd="0" presId="urn:microsoft.com/office/officeart/2005/8/layout/cycle2"/>
    <dgm:cxn modelId="{779BD86B-0ED7-4139-9EE0-B085CCE558F1}" type="presOf" srcId="{04429F41-D81D-4C4D-AB38-6B5E190A231F}" destId="{804C61F6-343F-4FFA-A0D4-A379D7B7F37F}" srcOrd="0" destOrd="0" presId="urn:microsoft.com/office/officeart/2005/8/layout/cycle2"/>
    <dgm:cxn modelId="{571F94EB-4FD5-459A-99FB-013ABCBB9112}" type="presOf" srcId="{C90FEDA8-20B1-4B27-9FD5-0B7DA7416BEC}" destId="{93382390-2B6A-47B0-813E-3F779F9BAB15}" srcOrd="0" destOrd="0" presId="urn:microsoft.com/office/officeart/2005/8/layout/cycle2"/>
    <dgm:cxn modelId="{7E33F422-4C55-4E82-9794-382B576916D9}" type="presOf" srcId="{4EF99196-64D7-4690-9DAA-80E7BDD691CE}" destId="{5AB49669-39F7-41D3-82FA-FBBD53F2B6D3}" srcOrd="0" destOrd="0" presId="urn:microsoft.com/office/officeart/2005/8/layout/cycle2"/>
    <dgm:cxn modelId="{C384907C-2EE4-4740-8F32-1558C571EF8C}" type="presOf" srcId="{B07132FD-043F-4FB5-8D54-61BC79976FF8}" destId="{04F09B63-5E6E-40EB-86F4-F80FB84682EF}" srcOrd="1" destOrd="0" presId="urn:microsoft.com/office/officeart/2005/8/layout/cycle2"/>
    <dgm:cxn modelId="{604FA961-15AF-4AA6-A2C0-5A198551B1D7}" srcId="{316826B5-83E5-4C85-A663-62B21132F536}" destId="{9C1B58B6-9056-49EB-A1D7-CA7C30BB4000}" srcOrd="0" destOrd="0" parTransId="{EE820E6C-67F3-4DEB-ACD2-DA87C4C51B5E}" sibTransId="{B07132FD-043F-4FB5-8D54-61BC79976FF8}"/>
    <dgm:cxn modelId="{B9A3E1D5-6AEA-4B20-836D-21E009321452}" type="presOf" srcId="{B410EA82-8CFA-41C4-9A2C-E53A0C60209A}" destId="{5435977C-22FF-485D-B220-990AFA670C3F}" srcOrd="1" destOrd="0" presId="urn:microsoft.com/office/officeart/2005/8/layout/cycle2"/>
    <dgm:cxn modelId="{27F57648-BDA6-4077-9CA4-F189987D9F85}" srcId="{316826B5-83E5-4C85-A663-62B21132F536}" destId="{C90FEDA8-20B1-4B27-9FD5-0B7DA7416BEC}" srcOrd="3" destOrd="0" parTransId="{3644DC7F-76E8-4B18-9FD8-B4CAA2C3CE58}" sibTransId="{D8F848D9-852D-4E0B-A3C5-993148CE6488}"/>
    <dgm:cxn modelId="{C63311E4-00F4-4553-BE34-AB496A29DE87}" srcId="{316826B5-83E5-4C85-A663-62B21132F536}" destId="{04429F41-D81D-4C4D-AB38-6B5E190A231F}" srcOrd="4" destOrd="0" parTransId="{208CADA3-908D-49BA-8AB2-5D33C0A8CBCC}" sibTransId="{B410EA82-8CFA-41C4-9A2C-E53A0C60209A}"/>
    <dgm:cxn modelId="{C7D374F7-F6ED-4BA2-8114-48763D4F6240}" type="presOf" srcId="{D8F848D9-852D-4E0B-A3C5-993148CE6488}" destId="{22A786D9-2516-44B5-ACC0-03CB0AAC7798}" srcOrd="1" destOrd="0" presId="urn:microsoft.com/office/officeart/2005/8/layout/cycle2"/>
    <dgm:cxn modelId="{76A220E5-9F63-405D-9D6A-F41679C3F810}" type="presOf" srcId="{28042550-D498-458A-A185-34C7C7390FA6}" destId="{1BA95C90-A159-40FF-B897-FE4C1FAC94F6}" srcOrd="0" destOrd="0" presId="urn:microsoft.com/office/officeart/2005/8/layout/cycle2"/>
    <dgm:cxn modelId="{DAD30C8A-0771-4BE3-9D6E-565E023EB5BE}" type="presParOf" srcId="{0F84C657-74B8-441B-BDB5-719502DF6C78}" destId="{672D4ECF-A78E-4B76-9D04-F13E73DC97B8}" srcOrd="0" destOrd="0" presId="urn:microsoft.com/office/officeart/2005/8/layout/cycle2"/>
    <dgm:cxn modelId="{65AB8838-CB03-4DB1-9093-4870CBE26C65}" type="presParOf" srcId="{0F84C657-74B8-441B-BDB5-719502DF6C78}" destId="{6732BEA0-5896-4B36-8F46-4ACECA0F23E9}" srcOrd="1" destOrd="0" presId="urn:microsoft.com/office/officeart/2005/8/layout/cycle2"/>
    <dgm:cxn modelId="{BF7BD1C0-3684-473B-BDC6-A693F900B3A0}" type="presParOf" srcId="{6732BEA0-5896-4B36-8F46-4ACECA0F23E9}" destId="{04F09B63-5E6E-40EB-86F4-F80FB84682EF}" srcOrd="0" destOrd="0" presId="urn:microsoft.com/office/officeart/2005/8/layout/cycle2"/>
    <dgm:cxn modelId="{38D3A90C-4F7A-4A5F-AF5C-7169D34AC8EC}" type="presParOf" srcId="{0F84C657-74B8-441B-BDB5-719502DF6C78}" destId="{1BA95C90-A159-40FF-B897-FE4C1FAC94F6}" srcOrd="2" destOrd="0" presId="urn:microsoft.com/office/officeart/2005/8/layout/cycle2"/>
    <dgm:cxn modelId="{BD90A979-5E47-4DC7-BB9A-7F9EB48ACEE7}" type="presParOf" srcId="{0F84C657-74B8-441B-BDB5-719502DF6C78}" destId="{F4CA0DD6-84BA-46AD-A7D9-6FE72B6DF284}" srcOrd="3" destOrd="0" presId="urn:microsoft.com/office/officeart/2005/8/layout/cycle2"/>
    <dgm:cxn modelId="{7FCE6B51-E9D9-402F-A332-63634228695D}" type="presParOf" srcId="{F4CA0DD6-84BA-46AD-A7D9-6FE72B6DF284}" destId="{B09780BC-700B-4136-9D7F-246E9D44F0AD}" srcOrd="0" destOrd="0" presId="urn:microsoft.com/office/officeart/2005/8/layout/cycle2"/>
    <dgm:cxn modelId="{1A73D81D-E2CA-445C-86DC-23347B85E6C7}" type="presParOf" srcId="{0F84C657-74B8-441B-BDB5-719502DF6C78}" destId="{12D1DA4E-670A-4261-9EE1-D40B53C82636}" srcOrd="4" destOrd="0" presId="urn:microsoft.com/office/officeart/2005/8/layout/cycle2"/>
    <dgm:cxn modelId="{3F6A47E5-7D71-441D-B6D8-A4E30D2BDDB3}" type="presParOf" srcId="{0F84C657-74B8-441B-BDB5-719502DF6C78}" destId="{5AB49669-39F7-41D3-82FA-FBBD53F2B6D3}" srcOrd="5" destOrd="0" presId="urn:microsoft.com/office/officeart/2005/8/layout/cycle2"/>
    <dgm:cxn modelId="{44EC09DD-1CBB-495D-A77A-1E21C59E5E1B}" type="presParOf" srcId="{5AB49669-39F7-41D3-82FA-FBBD53F2B6D3}" destId="{F454048E-82D3-4570-A829-887D0D362826}" srcOrd="0" destOrd="0" presId="urn:microsoft.com/office/officeart/2005/8/layout/cycle2"/>
    <dgm:cxn modelId="{84C2B33F-F1F6-4196-82A0-0EA83388054E}" type="presParOf" srcId="{0F84C657-74B8-441B-BDB5-719502DF6C78}" destId="{93382390-2B6A-47B0-813E-3F779F9BAB15}" srcOrd="6" destOrd="0" presId="urn:microsoft.com/office/officeart/2005/8/layout/cycle2"/>
    <dgm:cxn modelId="{5FF066D9-8755-4F12-A1BF-66EED0C256F7}" type="presParOf" srcId="{0F84C657-74B8-441B-BDB5-719502DF6C78}" destId="{7C2FDE8F-EA9B-400F-925F-8F99CA2A46AE}" srcOrd="7" destOrd="0" presId="urn:microsoft.com/office/officeart/2005/8/layout/cycle2"/>
    <dgm:cxn modelId="{49AC4BD4-12FA-41E0-9B26-EA224DF9211D}" type="presParOf" srcId="{7C2FDE8F-EA9B-400F-925F-8F99CA2A46AE}" destId="{22A786D9-2516-44B5-ACC0-03CB0AAC7798}" srcOrd="0" destOrd="0" presId="urn:microsoft.com/office/officeart/2005/8/layout/cycle2"/>
    <dgm:cxn modelId="{A34644A0-A948-4F00-A8F9-F3D78DD6254A}" type="presParOf" srcId="{0F84C657-74B8-441B-BDB5-719502DF6C78}" destId="{804C61F6-343F-4FFA-A0D4-A379D7B7F37F}" srcOrd="8" destOrd="0" presId="urn:microsoft.com/office/officeart/2005/8/layout/cycle2"/>
    <dgm:cxn modelId="{B2F0733C-0603-4559-AC2F-338FE74F1A2F}" type="presParOf" srcId="{0F84C657-74B8-441B-BDB5-719502DF6C78}" destId="{79EC536D-2C6F-4024-B1F1-B2A24965DA81}" srcOrd="9" destOrd="0" presId="urn:microsoft.com/office/officeart/2005/8/layout/cycle2"/>
    <dgm:cxn modelId="{BA76A5F3-131B-4ADB-9A3B-7BD765EB2916}" type="presParOf" srcId="{79EC536D-2C6F-4024-B1F1-B2A24965DA81}" destId="{5435977C-22FF-485D-B220-990AFA670C3F}" srcOrd="0" destOrd="0" presId="urn:microsoft.com/office/officeart/2005/8/layout/cycle2"/>
    <dgm:cxn modelId="{649836FF-0053-4C1C-94D1-CBDC0A644F3D}" type="presParOf" srcId="{0F84C657-74B8-441B-BDB5-719502DF6C78}" destId="{5702723A-5446-4EEB-8A35-AC64CECD59B6}" srcOrd="10" destOrd="0" presId="urn:microsoft.com/office/officeart/2005/8/layout/cycle2"/>
    <dgm:cxn modelId="{E491584B-51A9-42FF-9BBA-403D2A5E3CAF}" type="presParOf" srcId="{0F84C657-74B8-441B-BDB5-719502DF6C78}" destId="{B5712EFC-DE2A-4FFF-A172-89DACCBB05B8}" srcOrd="11" destOrd="0" presId="urn:microsoft.com/office/officeart/2005/8/layout/cycle2"/>
    <dgm:cxn modelId="{5CF0E961-957F-47F7-A7BE-8E5D97DC4FE4}" type="presParOf" srcId="{B5712EFC-DE2A-4FFF-A172-89DACCBB05B8}" destId="{5D931595-551B-4BC6-95C9-8EC0636605A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2EFF77-8EB3-4C68-9085-FD7A66C393AC}"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7DA78BE0-99AF-410D-8595-F1074FE05FFE}">
      <dgm:prSet phldrT="[Text]"/>
      <dgm:spPr/>
      <dgm:t>
        <a:bodyPr/>
        <a:lstStyle/>
        <a:p>
          <a:r>
            <a:rPr lang="en-GB" dirty="0" smtClean="0"/>
            <a:t>Public finance available</a:t>
          </a:r>
          <a:endParaRPr lang="en-GB" dirty="0"/>
        </a:p>
      </dgm:t>
    </dgm:pt>
    <dgm:pt modelId="{6B1636E1-3B16-4236-A918-57485EC86E4D}" type="parTrans" cxnId="{D85D19BD-4BEB-4ED8-AFD5-11802AF71592}">
      <dgm:prSet/>
      <dgm:spPr/>
      <dgm:t>
        <a:bodyPr/>
        <a:lstStyle/>
        <a:p>
          <a:endParaRPr lang="en-GB"/>
        </a:p>
      </dgm:t>
    </dgm:pt>
    <dgm:pt modelId="{DFCF88D7-2BC1-420C-937C-4357D7A71D8A}" type="sibTrans" cxnId="{D85D19BD-4BEB-4ED8-AFD5-11802AF71592}">
      <dgm:prSet/>
      <dgm:spPr/>
      <dgm:t>
        <a:bodyPr/>
        <a:lstStyle/>
        <a:p>
          <a:endParaRPr lang="en-GB"/>
        </a:p>
      </dgm:t>
    </dgm:pt>
    <dgm:pt modelId="{407A6FB9-1674-4FE0-ABEF-3B7B53913D35}">
      <dgm:prSet phldrT="[Text]"/>
      <dgm:spPr/>
      <dgm:t>
        <a:bodyPr/>
        <a:lstStyle/>
        <a:p>
          <a:r>
            <a:rPr lang="en-GB" dirty="0" smtClean="0"/>
            <a:t>Investment into the zoo</a:t>
          </a:r>
          <a:endParaRPr lang="en-GB" dirty="0"/>
        </a:p>
      </dgm:t>
    </dgm:pt>
    <dgm:pt modelId="{827DEDE3-0E41-4743-B463-1CD8FEC44704}" type="parTrans" cxnId="{BD58B2EB-4967-4493-A21F-99528ACE2868}">
      <dgm:prSet/>
      <dgm:spPr/>
      <dgm:t>
        <a:bodyPr/>
        <a:lstStyle/>
        <a:p>
          <a:endParaRPr lang="en-GB"/>
        </a:p>
      </dgm:t>
    </dgm:pt>
    <dgm:pt modelId="{8D848E71-DE45-4FCF-AFEF-B3CAEE0F9D30}" type="sibTrans" cxnId="{BD58B2EB-4967-4493-A21F-99528ACE2868}">
      <dgm:prSet/>
      <dgm:spPr/>
      <dgm:t>
        <a:bodyPr/>
        <a:lstStyle/>
        <a:p>
          <a:endParaRPr lang="en-GB"/>
        </a:p>
      </dgm:t>
    </dgm:pt>
    <dgm:pt modelId="{90A8CF92-04DA-41CF-A286-7594B5C58D2C}">
      <dgm:prSet phldrT="[Text]"/>
      <dgm:spPr/>
      <dgm:t>
        <a:bodyPr/>
        <a:lstStyle/>
        <a:p>
          <a:r>
            <a:rPr lang="en-GB" dirty="0" smtClean="0"/>
            <a:t>Innovation, science, tourism, jobs</a:t>
          </a:r>
          <a:endParaRPr lang="en-GB" dirty="0"/>
        </a:p>
      </dgm:t>
    </dgm:pt>
    <dgm:pt modelId="{4944CC74-2033-4422-8613-53DE72565226}" type="parTrans" cxnId="{39C36492-7281-42C5-B14D-CA7BF49D6718}">
      <dgm:prSet/>
      <dgm:spPr/>
      <dgm:t>
        <a:bodyPr/>
        <a:lstStyle/>
        <a:p>
          <a:endParaRPr lang="en-GB"/>
        </a:p>
      </dgm:t>
    </dgm:pt>
    <dgm:pt modelId="{BB545E46-CE6D-4EE0-A9B5-14139A689363}" type="sibTrans" cxnId="{39C36492-7281-42C5-B14D-CA7BF49D6718}">
      <dgm:prSet/>
      <dgm:spPr/>
      <dgm:t>
        <a:bodyPr/>
        <a:lstStyle/>
        <a:p>
          <a:endParaRPr lang="en-GB"/>
        </a:p>
      </dgm:t>
    </dgm:pt>
    <dgm:pt modelId="{6AE33ABC-F644-44A1-AFA4-012F0F2BD795}">
      <dgm:prSet phldrT="[Text]"/>
      <dgm:spPr/>
      <dgm:t>
        <a:bodyPr/>
        <a:lstStyle/>
        <a:p>
          <a:r>
            <a:rPr lang="en-GB" dirty="0" smtClean="0"/>
            <a:t>Greater prosperity</a:t>
          </a:r>
          <a:endParaRPr lang="en-GB" dirty="0"/>
        </a:p>
      </dgm:t>
    </dgm:pt>
    <dgm:pt modelId="{EAD7D9DA-EAF6-496E-A686-B8B319D545EC}" type="parTrans" cxnId="{7019D87B-21A2-490C-80BD-3EBC8C112307}">
      <dgm:prSet/>
      <dgm:spPr/>
      <dgm:t>
        <a:bodyPr/>
        <a:lstStyle/>
        <a:p>
          <a:endParaRPr lang="en-GB"/>
        </a:p>
      </dgm:t>
    </dgm:pt>
    <dgm:pt modelId="{D1B0A19E-FE25-4603-918B-E87AC0B9B612}" type="sibTrans" cxnId="{7019D87B-21A2-490C-80BD-3EBC8C112307}">
      <dgm:prSet/>
      <dgm:spPr/>
      <dgm:t>
        <a:bodyPr/>
        <a:lstStyle/>
        <a:p>
          <a:endParaRPr lang="en-GB"/>
        </a:p>
      </dgm:t>
    </dgm:pt>
    <dgm:pt modelId="{43E3AE01-1137-4105-832F-875F24917FC9}">
      <dgm:prSet phldrT="[Text]"/>
      <dgm:spPr/>
      <dgm:t>
        <a:bodyPr/>
        <a:lstStyle/>
        <a:p>
          <a:r>
            <a:rPr lang="en-GB" dirty="0" smtClean="0"/>
            <a:t>More tax collected</a:t>
          </a:r>
          <a:endParaRPr lang="en-GB" dirty="0"/>
        </a:p>
      </dgm:t>
    </dgm:pt>
    <dgm:pt modelId="{F93090C6-A833-4781-A238-82BE2F63D600}" type="parTrans" cxnId="{27EA23A8-4399-4726-BAD5-EFF53489E086}">
      <dgm:prSet/>
      <dgm:spPr/>
      <dgm:t>
        <a:bodyPr/>
        <a:lstStyle/>
        <a:p>
          <a:endParaRPr lang="en-GB"/>
        </a:p>
      </dgm:t>
    </dgm:pt>
    <dgm:pt modelId="{E4EA14E5-26D6-44A6-A3BB-563C0B3D2F7C}" type="sibTrans" cxnId="{27EA23A8-4399-4726-BAD5-EFF53489E086}">
      <dgm:prSet/>
      <dgm:spPr/>
      <dgm:t>
        <a:bodyPr/>
        <a:lstStyle/>
        <a:p>
          <a:endParaRPr lang="en-GB"/>
        </a:p>
      </dgm:t>
    </dgm:pt>
    <dgm:pt modelId="{7B9F8D8E-0B01-4F01-8C2C-A4E44EB0F47A}" type="pres">
      <dgm:prSet presAssocID="{D42EFF77-8EB3-4C68-9085-FD7A66C393AC}" presName="cycle" presStyleCnt="0">
        <dgm:presLayoutVars>
          <dgm:dir/>
          <dgm:resizeHandles val="exact"/>
        </dgm:presLayoutVars>
      </dgm:prSet>
      <dgm:spPr/>
      <dgm:t>
        <a:bodyPr/>
        <a:lstStyle/>
        <a:p>
          <a:endParaRPr lang="en-GB"/>
        </a:p>
      </dgm:t>
    </dgm:pt>
    <dgm:pt modelId="{45F8DCE4-ABCB-4C5F-A7B7-90F245F48014}" type="pres">
      <dgm:prSet presAssocID="{7DA78BE0-99AF-410D-8595-F1074FE05FFE}" presName="node" presStyleLbl="node1" presStyleIdx="0" presStyleCnt="5">
        <dgm:presLayoutVars>
          <dgm:bulletEnabled val="1"/>
        </dgm:presLayoutVars>
      </dgm:prSet>
      <dgm:spPr/>
      <dgm:t>
        <a:bodyPr/>
        <a:lstStyle/>
        <a:p>
          <a:endParaRPr lang="en-GB"/>
        </a:p>
      </dgm:t>
    </dgm:pt>
    <dgm:pt modelId="{4E1D747A-4690-4A04-AF09-142A570B56C3}" type="pres">
      <dgm:prSet presAssocID="{7DA78BE0-99AF-410D-8595-F1074FE05FFE}" presName="spNode" presStyleCnt="0"/>
      <dgm:spPr/>
    </dgm:pt>
    <dgm:pt modelId="{69B9BDCD-C041-45FC-AE18-D28CB29F2C2C}" type="pres">
      <dgm:prSet presAssocID="{DFCF88D7-2BC1-420C-937C-4357D7A71D8A}" presName="sibTrans" presStyleLbl="sibTrans1D1" presStyleIdx="0" presStyleCnt="5"/>
      <dgm:spPr/>
      <dgm:t>
        <a:bodyPr/>
        <a:lstStyle/>
        <a:p>
          <a:endParaRPr lang="en-GB"/>
        </a:p>
      </dgm:t>
    </dgm:pt>
    <dgm:pt modelId="{8936084E-22AD-4A2A-90FC-623EC416FAAF}" type="pres">
      <dgm:prSet presAssocID="{407A6FB9-1674-4FE0-ABEF-3B7B53913D35}" presName="node" presStyleLbl="node1" presStyleIdx="1" presStyleCnt="5">
        <dgm:presLayoutVars>
          <dgm:bulletEnabled val="1"/>
        </dgm:presLayoutVars>
      </dgm:prSet>
      <dgm:spPr/>
      <dgm:t>
        <a:bodyPr/>
        <a:lstStyle/>
        <a:p>
          <a:endParaRPr lang="en-GB"/>
        </a:p>
      </dgm:t>
    </dgm:pt>
    <dgm:pt modelId="{D979D7E3-CC50-40B5-8C9B-C33917BAD1F3}" type="pres">
      <dgm:prSet presAssocID="{407A6FB9-1674-4FE0-ABEF-3B7B53913D35}" presName="spNode" presStyleCnt="0"/>
      <dgm:spPr/>
    </dgm:pt>
    <dgm:pt modelId="{2AB4F080-A13D-4778-9099-6D22611AC57F}" type="pres">
      <dgm:prSet presAssocID="{8D848E71-DE45-4FCF-AFEF-B3CAEE0F9D30}" presName="sibTrans" presStyleLbl="sibTrans1D1" presStyleIdx="1" presStyleCnt="5"/>
      <dgm:spPr/>
      <dgm:t>
        <a:bodyPr/>
        <a:lstStyle/>
        <a:p>
          <a:endParaRPr lang="en-GB"/>
        </a:p>
      </dgm:t>
    </dgm:pt>
    <dgm:pt modelId="{D74BA1E7-6F7D-4A60-87FA-5D1F87AAF9B0}" type="pres">
      <dgm:prSet presAssocID="{90A8CF92-04DA-41CF-A286-7594B5C58D2C}" presName="node" presStyleLbl="node1" presStyleIdx="2" presStyleCnt="5">
        <dgm:presLayoutVars>
          <dgm:bulletEnabled val="1"/>
        </dgm:presLayoutVars>
      </dgm:prSet>
      <dgm:spPr/>
      <dgm:t>
        <a:bodyPr/>
        <a:lstStyle/>
        <a:p>
          <a:endParaRPr lang="en-GB"/>
        </a:p>
      </dgm:t>
    </dgm:pt>
    <dgm:pt modelId="{588D7920-898B-4120-9C31-FE95822F677D}" type="pres">
      <dgm:prSet presAssocID="{90A8CF92-04DA-41CF-A286-7594B5C58D2C}" presName="spNode" presStyleCnt="0"/>
      <dgm:spPr/>
    </dgm:pt>
    <dgm:pt modelId="{FA731A7B-C464-41A1-A85E-B29F02E6393C}" type="pres">
      <dgm:prSet presAssocID="{BB545E46-CE6D-4EE0-A9B5-14139A689363}" presName="sibTrans" presStyleLbl="sibTrans1D1" presStyleIdx="2" presStyleCnt="5"/>
      <dgm:spPr/>
      <dgm:t>
        <a:bodyPr/>
        <a:lstStyle/>
        <a:p>
          <a:endParaRPr lang="en-GB"/>
        </a:p>
      </dgm:t>
    </dgm:pt>
    <dgm:pt modelId="{53D1268D-F988-4203-B063-6008D268F0DB}" type="pres">
      <dgm:prSet presAssocID="{6AE33ABC-F644-44A1-AFA4-012F0F2BD795}" presName="node" presStyleLbl="node1" presStyleIdx="3" presStyleCnt="5">
        <dgm:presLayoutVars>
          <dgm:bulletEnabled val="1"/>
        </dgm:presLayoutVars>
      </dgm:prSet>
      <dgm:spPr/>
      <dgm:t>
        <a:bodyPr/>
        <a:lstStyle/>
        <a:p>
          <a:endParaRPr lang="en-GB"/>
        </a:p>
      </dgm:t>
    </dgm:pt>
    <dgm:pt modelId="{006A33EF-F86F-4E2F-A9BD-881A70B1BEC5}" type="pres">
      <dgm:prSet presAssocID="{6AE33ABC-F644-44A1-AFA4-012F0F2BD795}" presName="spNode" presStyleCnt="0"/>
      <dgm:spPr/>
    </dgm:pt>
    <dgm:pt modelId="{D7953828-A1C6-4CBF-9252-8776E1D92949}" type="pres">
      <dgm:prSet presAssocID="{D1B0A19E-FE25-4603-918B-E87AC0B9B612}" presName="sibTrans" presStyleLbl="sibTrans1D1" presStyleIdx="3" presStyleCnt="5"/>
      <dgm:spPr/>
      <dgm:t>
        <a:bodyPr/>
        <a:lstStyle/>
        <a:p>
          <a:endParaRPr lang="en-GB"/>
        </a:p>
      </dgm:t>
    </dgm:pt>
    <dgm:pt modelId="{D148BE5C-D2A5-48D1-9BA7-7A5F9E3F3EF5}" type="pres">
      <dgm:prSet presAssocID="{43E3AE01-1137-4105-832F-875F24917FC9}" presName="node" presStyleLbl="node1" presStyleIdx="4" presStyleCnt="5">
        <dgm:presLayoutVars>
          <dgm:bulletEnabled val="1"/>
        </dgm:presLayoutVars>
      </dgm:prSet>
      <dgm:spPr/>
      <dgm:t>
        <a:bodyPr/>
        <a:lstStyle/>
        <a:p>
          <a:endParaRPr lang="en-GB"/>
        </a:p>
      </dgm:t>
    </dgm:pt>
    <dgm:pt modelId="{D31A0E26-A3C4-4034-9F71-B3750844623A}" type="pres">
      <dgm:prSet presAssocID="{43E3AE01-1137-4105-832F-875F24917FC9}" presName="spNode" presStyleCnt="0"/>
      <dgm:spPr/>
    </dgm:pt>
    <dgm:pt modelId="{EEA183DA-846D-4BA4-B903-726B88F91E5C}" type="pres">
      <dgm:prSet presAssocID="{E4EA14E5-26D6-44A6-A3BB-563C0B3D2F7C}" presName="sibTrans" presStyleLbl="sibTrans1D1" presStyleIdx="4" presStyleCnt="5"/>
      <dgm:spPr/>
      <dgm:t>
        <a:bodyPr/>
        <a:lstStyle/>
        <a:p>
          <a:endParaRPr lang="en-GB"/>
        </a:p>
      </dgm:t>
    </dgm:pt>
  </dgm:ptLst>
  <dgm:cxnLst>
    <dgm:cxn modelId="{3E20F2D8-40DD-47FB-9486-782180BEE670}" type="presOf" srcId="{BB545E46-CE6D-4EE0-A9B5-14139A689363}" destId="{FA731A7B-C464-41A1-A85E-B29F02E6393C}" srcOrd="0" destOrd="0" presId="urn:microsoft.com/office/officeart/2005/8/layout/cycle5"/>
    <dgm:cxn modelId="{BD58B2EB-4967-4493-A21F-99528ACE2868}" srcId="{D42EFF77-8EB3-4C68-9085-FD7A66C393AC}" destId="{407A6FB9-1674-4FE0-ABEF-3B7B53913D35}" srcOrd="1" destOrd="0" parTransId="{827DEDE3-0E41-4743-B463-1CD8FEC44704}" sibTransId="{8D848E71-DE45-4FCF-AFEF-B3CAEE0F9D30}"/>
    <dgm:cxn modelId="{D5C68E02-0DC4-404E-B40D-F100A03B4254}" type="presOf" srcId="{43E3AE01-1137-4105-832F-875F24917FC9}" destId="{D148BE5C-D2A5-48D1-9BA7-7A5F9E3F3EF5}" srcOrd="0" destOrd="0" presId="urn:microsoft.com/office/officeart/2005/8/layout/cycle5"/>
    <dgm:cxn modelId="{5C2B49CC-4F0B-4271-90E6-0D6B210034EA}" type="presOf" srcId="{E4EA14E5-26D6-44A6-A3BB-563C0B3D2F7C}" destId="{EEA183DA-846D-4BA4-B903-726B88F91E5C}" srcOrd="0" destOrd="0" presId="urn:microsoft.com/office/officeart/2005/8/layout/cycle5"/>
    <dgm:cxn modelId="{39C36492-7281-42C5-B14D-CA7BF49D6718}" srcId="{D42EFF77-8EB3-4C68-9085-FD7A66C393AC}" destId="{90A8CF92-04DA-41CF-A286-7594B5C58D2C}" srcOrd="2" destOrd="0" parTransId="{4944CC74-2033-4422-8613-53DE72565226}" sibTransId="{BB545E46-CE6D-4EE0-A9B5-14139A689363}"/>
    <dgm:cxn modelId="{7019D87B-21A2-490C-80BD-3EBC8C112307}" srcId="{D42EFF77-8EB3-4C68-9085-FD7A66C393AC}" destId="{6AE33ABC-F644-44A1-AFA4-012F0F2BD795}" srcOrd="3" destOrd="0" parTransId="{EAD7D9DA-EAF6-496E-A686-B8B319D545EC}" sibTransId="{D1B0A19E-FE25-4603-918B-E87AC0B9B612}"/>
    <dgm:cxn modelId="{D8003CB9-EC52-4B22-8DE9-4621CDF105C8}" type="presOf" srcId="{6AE33ABC-F644-44A1-AFA4-012F0F2BD795}" destId="{53D1268D-F988-4203-B063-6008D268F0DB}" srcOrd="0" destOrd="0" presId="urn:microsoft.com/office/officeart/2005/8/layout/cycle5"/>
    <dgm:cxn modelId="{01E25D79-ABB6-4BE8-9BD7-7B1CCE3684B1}" type="presOf" srcId="{90A8CF92-04DA-41CF-A286-7594B5C58D2C}" destId="{D74BA1E7-6F7D-4A60-87FA-5D1F87AAF9B0}" srcOrd="0" destOrd="0" presId="urn:microsoft.com/office/officeart/2005/8/layout/cycle5"/>
    <dgm:cxn modelId="{E67D7553-552B-4D73-9391-7DE593C1D1EF}" type="presOf" srcId="{7DA78BE0-99AF-410D-8595-F1074FE05FFE}" destId="{45F8DCE4-ABCB-4C5F-A7B7-90F245F48014}" srcOrd="0" destOrd="0" presId="urn:microsoft.com/office/officeart/2005/8/layout/cycle5"/>
    <dgm:cxn modelId="{6C5EBB3C-B5B1-4FA0-9F24-FED3946854C6}" type="presOf" srcId="{8D848E71-DE45-4FCF-AFEF-B3CAEE0F9D30}" destId="{2AB4F080-A13D-4778-9099-6D22611AC57F}" srcOrd="0" destOrd="0" presId="urn:microsoft.com/office/officeart/2005/8/layout/cycle5"/>
    <dgm:cxn modelId="{32823ABD-D710-42A1-A5A9-78165CB0AC4A}" type="presOf" srcId="{D1B0A19E-FE25-4603-918B-E87AC0B9B612}" destId="{D7953828-A1C6-4CBF-9252-8776E1D92949}" srcOrd="0" destOrd="0" presId="urn:microsoft.com/office/officeart/2005/8/layout/cycle5"/>
    <dgm:cxn modelId="{46FEFCF2-6ECB-4DE7-B122-2FE738B1D7BC}" type="presOf" srcId="{DFCF88D7-2BC1-420C-937C-4357D7A71D8A}" destId="{69B9BDCD-C041-45FC-AE18-D28CB29F2C2C}" srcOrd="0" destOrd="0" presId="urn:microsoft.com/office/officeart/2005/8/layout/cycle5"/>
    <dgm:cxn modelId="{5C023A5F-5F0A-4BDA-AC4B-104299122671}" type="presOf" srcId="{407A6FB9-1674-4FE0-ABEF-3B7B53913D35}" destId="{8936084E-22AD-4A2A-90FC-623EC416FAAF}" srcOrd="0" destOrd="0" presId="urn:microsoft.com/office/officeart/2005/8/layout/cycle5"/>
    <dgm:cxn modelId="{EA977CFE-42BF-4CCF-930B-118AF06C84A4}" type="presOf" srcId="{D42EFF77-8EB3-4C68-9085-FD7A66C393AC}" destId="{7B9F8D8E-0B01-4F01-8C2C-A4E44EB0F47A}" srcOrd="0" destOrd="0" presId="urn:microsoft.com/office/officeart/2005/8/layout/cycle5"/>
    <dgm:cxn modelId="{D85D19BD-4BEB-4ED8-AFD5-11802AF71592}" srcId="{D42EFF77-8EB3-4C68-9085-FD7A66C393AC}" destId="{7DA78BE0-99AF-410D-8595-F1074FE05FFE}" srcOrd="0" destOrd="0" parTransId="{6B1636E1-3B16-4236-A918-57485EC86E4D}" sibTransId="{DFCF88D7-2BC1-420C-937C-4357D7A71D8A}"/>
    <dgm:cxn modelId="{27EA23A8-4399-4726-BAD5-EFF53489E086}" srcId="{D42EFF77-8EB3-4C68-9085-FD7A66C393AC}" destId="{43E3AE01-1137-4105-832F-875F24917FC9}" srcOrd="4" destOrd="0" parTransId="{F93090C6-A833-4781-A238-82BE2F63D600}" sibTransId="{E4EA14E5-26D6-44A6-A3BB-563C0B3D2F7C}"/>
    <dgm:cxn modelId="{07260DA3-CCDC-4862-A81B-242066606D8C}" type="presParOf" srcId="{7B9F8D8E-0B01-4F01-8C2C-A4E44EB0F47A}" destId="{45F8DCE4-ABCB-4C5F-A7B7-90F245F48014}" srcOrd="0" destOrd="0" presId="urn:microsoft.com/office/officeart/2005/8/layout/cycle5"/>
    <dgm:cxn modelId="{5C87142E-413F-4C26-8B7D-5F1079FAB8B0}" type="presParOf" srcId="{7B9F8D8E-0B01-4F01-8C2C-A4E44EB0F47A}" destId="{4E1D747A-4690-4A04-AF09-142A570B56C3}" srcOrd="1" destOrd="0" presId="urn:microsoft.com/office/officeart/2005/8/layout/cycle5"/>
    <dgm:cxn modelId="{C9F28F36-270E-47E7-98BA-21D2C8EF75F0}" type="presParOf" srcId="{7B9F8D8E-0B01-4F01-8C2C-A4E44EB0F47A}" destId="{69B9BDCD-C041-45FC-AE18-D28CB29F2C2C}" srcOrd="2" destOrd="0" presId="urn:microsoft.com/office/officeart/2005/8/layout/cycle5"/>
    <dgm:cxn modelId="{0D4C7B63-E6BB-4DE5-BED4-ECF55D397D42}" type="presParOf" srcId="{7B9F8D8E-0B01-4F01-8C2C-A4E44EB0F47A}" destId="{8936084E-22AD-4A2A-90FC-623EC416FAAF}" srcOrd="3" destOrd="0" presId="urn:microsoft.com/office/officeart/2005/8/layout/cycle5"/>
    <dgm:cxn modelId="{B8E9EEAB-E29C-4155-ABAC-CED6F7BEB9A6}" type="presParOf" srcId="{7B9F8D8E-0B01-4F01-8C2C-A4E44EB0F47A}" destId="{D979D7E3-CC50-40B5-8C9B-C33917BAD1F3}" srcOrd="4" destOrd="0" presId="urn:microsoft.com/office/officeart/2005/8/layout/cycle5"/>
    <dgm:cxn modelId="{0D470ED0-86A0-43E6-A18F-1A794B7B2C6C}" type="presParOf" srcId="{7B9F8D8E-0B01-4F01-8C2C-A4E44EB0F47A}" destId="{2AB4F080-A13D-4778-9099-6D22611AC57F}" srcOrd="5" destOrd="0" presId="urn:microsoft.com/office/officeart/2005/8/layout/cycle5"/>
    <dgm:cxn modelId="{05F08831-8EF0-40BD-B8A2-923EBF0D689F}" type="presParOf" srcId="{7B9F8D8E-0B01-4F01-8C2C-A4E44EB0F47A}" destId="{D74BA1E7-6F7D-4A60-87FA-5D1F87AAF9B0}" srcOrd="6" destOrd="0" presId="urn:microsoft.com/office/officeart/2005/8/layout/cycle5"/>
    <dgm:cxn modelId="{99FFE886-A1F7-46D0-A7B4-B08B5B3BD0B1}" type="presParOf" srcId="{7B9F8D8E-0B01-4F01-8C2C-A4E44EB0F47A}" destId="{588D7920-898B-4120-9C31-FE95822F677D}" srcOrd="7" destOrd="0" presId="urn:microsoft.com/office/officeart/2005/8/layout/cycle5"/>
    <dgm:cxn modelId="{5D368AB2-0465-4CC7-BDAF-F96826102CD3}" type="presParOf" srcId="{7B9F8D8E-0B01-4F01-8C2C-A4E44EB0F47A}" destId="{FA731A7B-C464-41A1-A85E-B29F02E6393C}" srcOrd="8" destOrd="0" presId="urn:microsoft.com/office/officeart/2005/8/layout/cycle5"/>
    <dgm:cxn modelId="{7E15F770-D961-4EF8-811B-D1460456B99C}" type="presParOf" srcId="{7B9F8D8E-0B01-4F01-8C2C-A4E44EB0F47A}" destId="{53D1268D-F988-4203-B063-6008D268F0DB}" srcOrd="9" destOrd="0" presId="urn:microsoft.com/office/officeart/2005/8/layout/cycle5"/>
    <dgm:cxn modelId="{2118E028-E037-4FC3-AB87-0D4BEF922A51}" type="presParOf" srcId="{7B9F8D8E-0B01-4F01-8C2C-A4E44EB0F47A}" destId="{006A33EF-F86F-4E2F-A9BD-881A70B1BEC5}" srcOrd="10" destOrd="0" presId="urn:microsoft.com/office/officeart/2005/8/layout/cycle5"/>
    <dgm:cxn modelId="{31DD57CB-CEE1-4799-9338-B9E0B01874AE}" type="presParOf" srcId="{7B9F8D8E-0B01-4F01-8C2C-A4E44EB0F47A}" destId="{D7953828-A1C6-4CBF-9252-8776E1D92949}" srcOrd="11" destOrd="0" presId="urn:microsoft.com/office/officeart/2005/8/layout/cycle5"/>
    <dgm:cxn modelId="{FC6692E3-8DC2-43AA-B7AB-E9943D2656A4}" type="presParOf" srcId="{7B9F8D8E-0B01-4F01-8C2C-A4E44EB0F47A}" destId="{D148BE5C-D2A5-48D1-9BA7-7A5F9E3F3EF5}" srcOrd="12" destOrd="0" presId="urn:microsoft.com/office/officeart/2005/8/layout/cycle5"/>
    <dgm:cxn modelId="{20F404A4-755A-40AF-8EA7-63F22E28A085}" type="presParOf" srcId="{7B9F8D8E-0B01-4F01-8C2C-A4E44EB0F47A}" destId="{D31A0E26-A3C4-4034-9F71-B3750844623A}" srcOrd="13" destOrd="0" presId="urn:microsoft.com/office/officeart/2005/8/layout/cycle5"/>
    <dgm:cxn modelId="{8776CCBC-FC00-459D-8574-E656999B6EEB}" type="presParOf" srcId="{7B9F8D8E-0B01-4F01-8C2C-A4E44EB0F47A}" destId="{EEA183DA-846D-4BA4-B903-726B88F91E5C}"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4732D1-4D4A-4D1A-B32E-AC1DDE36E1BC}" type="datetimeFigureOut">
              <a:rPr lang="en-GB" smtClean="0"/>
              <a:t>13/10/2025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3FD8CC-35FA-4817-9006-D15D87ABF458}" type="slidenum">
              <a:rPr lang="en-GB" smtClean="0"/>
              <a:t>‹#›</a:t>
            </a:fld>
            <a:endParaRPr lang="en-GB"/>
          </a:p>
        </p:txBody>
      </p:sp>
    </p:spTree>
    <p:extLst>
      <p:ext uri="{BB962C8B-B14F-4D97-AF65-F5344CB8AC3E}">
        <p14:creationId xmlns:p14="http://schemas.microsoft.com/office/powerpoint/2010/main" val="422480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32D0C-ED84-4ED4-BD18-28EAEBD8B3DD}" type="datetimeFigureOut">
              <a:rPr lang="en-GB" smtClean="0"/>
              <a:t>13/10/2025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BEBD9-DC10-4ADD-88DA-B68AFE17C287}" type="slidenum">
              <a:rPr lang="en-GB" smtClean="0"/>
              <a:t>‹#›</a:t>
            </a:fld>
            <a:endParaRPr lang="en-GB"/>
          </a:p>
        </p:txBody>
      </p:sp>
    </p:spTree>
    <p:extLst>
      <p:ext uri="{BB962C8B-B14F-4D97-AF65-F5344CB8AC3E}">
        <p14:creationId xmlns:p14="http://schemas.microsoft.com/office/powerpoint/2010/main" val="246324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AEDB3C-37E3-4BD7-A4FF-6477549C1923}"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85382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EDB3C-37E3-4BD7-A4FF-6477549C1923}"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202305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EDB3C-37E3-4BD7-A4FF-6477549C1923}"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370560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AEDB3C-37E3-4BD7-A4FF-6477549C1923}"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2091502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EDB3C-37E3-4BD7-A4FF-6477549C1923}" type="datetimeFigureOut">
              <a:rPr lang="en-GB" smtClean="0"/>
              <a:t>13/10/2025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346704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AEDB3C-37E3-4BD7-A4FF-6477549C1923}" type="datetimeFigureOut">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405389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AEDB3C-37E3-4BD7-A4FF-6477549C1923}" type="datetimeFigureOut">
              <a:rPr lang="en-GB" smtClean="0"/>
              <a:t>13/10/2025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3034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AEDB3C-37E3-4BD7-A4FF-6477549C1923}" type="datetimeFigureOut">
              <a:rPr lang="en-GB" smtClean="0"/>
              <a:t>13/10/2025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121908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EDB3C-37E3-4BD7-A4FF-6477549C1923}" type="datetimeFigureOut">
              <a:rPr lang="en-GB" smtClean="0"/>
              <a:t>13/10/2025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307627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EDB3C-37E3-4BD7-A4FF-6477549C1923}" type="datetimeFigureOut">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61046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EDB3C-37E3-4BD7-A4FF-6477549C1923}" type="datetimeFigureOut">
              <a:rPr lang="en-GB" smtClean="0"/>
              <a:t>13/10/2025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C097E4-53C3-4644-A474-F7B0D9259EDB}" type="slidenum">
              <a:rPr lang="en-GB" smtClean="0"/>
              <a:t>‹#›</a:t>
            </a:fld>
            <a:endParaRPr lang="en-GB"/>
          </a:p>
        </p:txBody>
      </p:sp>
    </p:spTree>
    <p:extLst>
      <p:ext uri="{BB962C8B-B14F-4D97-AF65-F5344CB8AC3E}">
        <p14:creationId xmlns:p14="http://schemas.microsoft.com/office/powerpoint/2010/main" val="26116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EDB3C-37E3-4BD7-A4FF-6477549C1923}" type="datetimeFigureOut">
              <a:rPr lang="en-GB" smtClean="0"/>
              <a:t>13/10/2025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097E4-53C3-4644-A474-F7B0D9259EDB}" type="slidenum">
              <a:rPr lang="en-GB" smtClean="0"/>
              <a:t>‹#›</a:t>
            </a:fld>
            <a:endParaRPr lang="en-GB"/>
          </a:p>
        </p:txBody>
      </p:sp>
    </p:spTree>
    <p:extLst>
      <p:ext uri="{BB962C8B-B14F-4D97-AF65-F5344CB8AC3E}">
        <p14:creationId xmlns:p14="http://schemas.microsoft.com/office/powerpoint/2010/main" val="275653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8" y="116632"/>
            <a:ext cx="9144000" cy="1143000"/>
          </a:xfrm>
        </p:spPr>
        <p:txBody>
          <a:bodyPr>
            <a:normAutofit fontScale="90000"/>
          </a:bodyPr>
          <a:lstStyle/>
          <a:p>
            <a:r>
              <a:rPr lang="en-GB" dirty="0" smtClean="0"/>
              <a:t>How your zoo director should talk to your politicians </a:t>
            </a:r>
            <a:r>
              <a:rPr lang="en-GB" i="1" dirty="0" smtClean="0"/>
              <a:t> </a:t>
            </a:r>
            <a:endParaRPr lang="en-GB" dirty="0"/>
          </a:p>
        </p:txBody>
      </p:sp>
      <p:pic>
        <p:nvPicPr>
          <p:cNvPr id="1026" name="Picture 2" descr="The Art of Persua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475" y="1484784"/>
            <a:ext cx="6408901" cy="36000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cxnSp>
        <p:nvCxnSpPr>
          <p:cNvPr id="5" name="Curved Connector 4"/>
          <p:cNvCxnSpPr/>
          <p:nvPr/>
        </p:nvCxnSpPr>
        <p:spPr>
          <a:xfrm>
            <a:off x="2195736" y="2780928"/>
            <a:ext cx="4582976" cy="12700"/>
          </a:xfrm>
          <a:prstGeom prst="curvedConnector3">
            <a:avLst/>
          </a:prstGeom>
          <a:ln w="85725">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27584" y="5174428"/>
            <a:ext cx="7956229" cy="1847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t> </a:t>
            </a:r>
            <a:r>
              <a:rPr lang="en-GB" sz="6700" smtClean="0"/>
              <a:t> about</a:t>
            </a:r>
            <a:r>
              <a:rPr lang="en-GB" sz="6700" dirty="0" smtClean="0"/>
              <a:t/>
            </a:r>
            <a:br>
              <a:rPr lang="en-GB" sz="6700" dirty="0" smtClean="0"/>
            </a:br>
            <a:endParaRPr lang="en-GB" sz="6700" dirty="0"/>
          </a:p>
        </p:txBody>
      </p:sp>
      <p:sp>
        <p:nvSpPr>
          <p:cNvPr id="7" name="Title 1"/>
          <p:cNvSpPr txBox="1">
            <a:spLocks/>
          </p:cNvSpPr>
          <p:nvPr/>
        </p:nvSpPr>
        <p:spPr>
          <a:xfrm>
            <a:off x="1781362" y="5160087"/>
            <a:ext cx="6048672" cy="18478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dirty="0" smtClean="0"/>
              <a:t> </a:t>
            </a:r>
            <a:r>
              <a:rPr lang="en-GB" sz="6700" dirty="0" smtClean="0"/>
              <a:t>  </a:t>
            </a:r>
            <a:r>
              <a:rPr lang="en-GB" sz="6700" dirty="0" smtClean="0">
                <a:solidFill>
                  <a:srgbClr val="FF0000"/>
                </a:solidFill>
              </a:rPr>
              <a:t>MONEY</a:t>
            </a:r>
            <a:br>
              <a:rPr lang="en-GB" sz="6700" dirty="0" smtClean="0">
                <a:solidFill>
                  <a:srgbClr val="FF0000"/>
                </a:solidFill>
              </a:rPr>
            </a:br>
            <a:endParaRPr lang="en-GB" sz="6700" dirty="0">
              <a:solidFill>
                <a:srgbClr val="FF0000"/>
              </a:solidFill>
            </a:endParaRPr>
          </a:p>
        </p:txBody>
      </p:sp>
    </p:spTree>
    <p:extLst>
      <p:ext uri="{BB962C8B-B14F-4D97-AF65-F5344CB8AC3E}">
        <p14:creationId xmlns:p14="http://schemas.microsoft.com/office/powerpoint/2010/main" val="162254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7294817" cy="1143000"/>
          </a:xfrm>
        </p:spPr>
        <p:txBody>
          <a:bodyPr>
            <a:normAutofit fontScale="90000"/>
          </a:bodyPr>
          <a:lstStyle/>
          <a:p>
            <a:pPr algn="l"/>
            <a:r>
              <a:rPr lang="en-GB" dirty="0" smtClean="0"/>
              <a:t>The Mayor looks up, no longer quite so </a:t>
            </a:r>
            <a:r>
              <a:rPr lang="en-GB" i="1" dirty="0" smtClean="0"/>
              <a:t>‘busy’, </a:t>
            </a:r>
            <a:r>
              <a:rPr lang="en-GB" dirty="0" smtClean="0"/>
              <a:t>a sudden glimmer in his eye…</a:t>
            </a:r>
            <a:endParaRPr lang="en-US" dirty="0"/>
          </a:p>
        </p:txBody>
      </p:sp>
      <p:sp>
        <p:nvSpPr>
          <p:cNvPr id="3" name="Cloud Callout 2"/>
          <p:cNvSpPr/>
          <p:nvPr/>
        </p:nvSpPr>
        <p:spPr>
          <a:xfrm>
            <a:off x="3810000" y="1143000"/>
            <a:ext cx="5334000" cy="3810000"/>
          </a:xfrm>
          <a:prstGeom prst="cloudCallout">
            <a:avLst>
              <a:gd name="adj1" fmla="val 29539"/>
              <a:gd name="adj2" fmla="val 652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endParaRPr lang="en-GB" sz="2400" dirty="0" smtClean="0">
              <a:solidFill>
                <a:schemeClr val="tx1"/>
              </a:solidFill>
            </a:endParaRPr>
          </a:p>
          <a:p>
            <a:pPr algn="ctr"/>
            <a:r>
              <a:rPr lang="en-GB" sz="2400" dirty="0" smtClean="0">
                <a:solidFill>
                  <a:schemeClr val="tx1"/>
                </a:solidFill>
              </a:rPr>
              <a:t>So you mean your zoo is  a good way to communicate to all the people who elect </a:t>
            </a:r>
            <a:r>
              <a:rPr lang="en-GB" sz="2400" b="1" dirty="0" smtClean="0">
                <a:solidFill>
                  <a:schemeClr val="tx1"/>
                </a:solidFill>
              </a:rPr>
              <a:t>ME</a:t>
            </a:r>
            <a:r>
              <a:rPr lang="en-GB" sz="2400" dirty="0" smtClean="0">
                <a:solidFill>
                  <a:schemeClr val="tx1"/>
                </a:solidFill>
              </a:rPr>
              <a:t>?!  </a:t>
            </a:r>
          </a:p>
          <a:p>
            <a:pPr algn="ctr"/>
            <a:r>
              <a:rPr lang="en-GB" sz="2400" dirty="0" smtClean="0">
                <a:solidFill>
                  <a:schemeClr val="tx1"/>
                </a:solidFill>
              </a:rPr>
              <a:t>  and who pay taxes… and to whom I need to get all kinds of messages to.. </a:t>
            </a:r>
          </a:p>
          <a:p>
            <a:pPr algn="ctr"/>
            <a:endParaRPr lang="en-GB" sz="2000" dirty="0" smtClean="0">
              <a:solidFill>
                <a:schemeClr val="tx1"/>
              </a:solidFill>
            </a:endParaRPr>
          </a:p>
          <a:p>
            <a:pPr algn="ctr"/>
            <a:r>
              <a:rPr lang="en-GB" sz="2000" dirty="0" smtClean="0">
                <a:solidFill>
                  <a:schemeClr val="tx1"/>
                </a:solidFill>
              </a:rPr>
              <a:t> </a:t>
            </a:r>
            <a:endParaRPr lang="en-US" sz="2000" dirty="0">
              <a:solidFill>
                <a:schemeClr val="tx1"/>
              </a:solidFill>
            </a:endParaRPr>
          </a:p>
        </p:txBody>
      </p:sp>
      <p:pic>
        <p:nvPicPr>
          <p:cNvPr id="5" name="Picture 4" descr="Image result for man and woman in bar silhouette"/>
          <p:cNvPicPr>
            <a:picLocks noChangeAspect="1" noChangeArrowheads="1"/>
          </p:cNvPicPr>
          <p:nvPr/>
        </p:nvPicPr>
        <p:blipFill rotWithShape="1">
          <a:blip r:embed="rId2" cstate="print">
            <a:biLevel thresh="50000"/>
          </a:blip>
          <a:srcRect l="51998" b="60267"/>
          <a:stretch/>
        </p:blipFill>
        <p:spPr bwMode="auto">
          <a:xfrm>
            <a:off x="8039100" y="4965700"/>
            <a:ext cx="1653100" cy="1892300"/>
          </a:xfrm>
          <a:prstGeom prst="rect">
            <a:avLst/>
          </a:prstGeom>
          <a:solidFill>
            <a:srgbClr val="FF0000"/>
          </a:solidFill>
        </p:spPr>
      </p:pic>
      <p:sp>
        <p:nvSpPr>
          <p:cNvPr id="6" name="Oval Callout 5"/>
          <p:cNvSpPr/>
          <p:nvPr/>
        </p:nvSpPr>
        <p:spPr>
          <a:xfrm>
            <a:off x="0" y="4038600"/>
            <a:ext cx="3733800" cy="2819400"/>
          </a:xfrm>
          <a:prstGeom prst="wedgeEllipseCallout">
            <a:avLst>
              <a:gd name="adj1" fmla="val 160541"/>
              <a:gd name="adj2" fmla="val 150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 Suddenly I find you quite </a:t>
            </a:r>
            <a:r>
              <a:rPr lang="en-GB" sz="3200" i="1" dirty="0" smtClean="0">
                <a:solidFill>
                  <a:schemeClr val="tx1"/>
                </a:solidFill>
              </a:rPr>
              <a:t>fascinating</a:t>
            </a:r>
            <a:r>
              <a:rPr lang="en-GB" sz="3200" dirty="0" smtClean="0">
                <a:solidFill>
                  <a:schemeClr val="tx1"/>
                </a:solidFill>
              </a:rPr>
              <a:t>…  </a:t>
            </a:r>
          </a:p>
          <a:p>
            <a:pPr algn="ctr"/>
            <a:r>
              <a:rPr lang="en-GB" sz="3200" dirty="0" smtClean="0">
                <a:solidFill>
                  <a:schemeClr val="tx1"/>
                </a:solidFill>
              </a:rPr>
              <a:t>Tell me more</a:t>
            </a:r>
            <a:endParaRPr lang="en-US" sz="3200" dirty="0" smtClean="0">
              <a:solidFill>
                <a:schemeClr val="tx1"/>
              </a:solidFill>
            </a:endParaRPr>
          </a:p>
          <a:p>
            <a:pPr algn="ctr"/>
            <a:endParaRPr lang="en-US" sz="3200" dirty="0">
              <a:solidFill>
                <a:schemeClr val="tx1"/>
              </a:solidFill>
            </a:endParaRPr>
          </a:p>
        </p:txBody>
      </p:sp>
      <p:pic>
        <p:nvPicPr>
          <p:cNvPr id="7" name="Picture 6" descr="Voting Ballot Symbol Royalty Free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30" b="7966"/>
          <a:stretch/>
        </p:blipFill>
        <p:spPr bwMode="auto">
          <a:xfrm>
            <a:off x="889847" y="2079600"/>
            <a:ext cx="1636887" cy="19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92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economic sustainability"/>
          <p:cNvPicPr>
            <a:picLocks noChangeAspect="1" noChangeArrowheads="1"/>
          </p:cNvPicPr>
          <p:nvPr/>
        </p:nvPicPr>
        <p:blipFill>
          <a:blip r:embed="rId2" cstate="print"/>
          <a:srcRect/>
          <a:stretch>
            <a:fillRect/>
          </a:stretch>
        </p:blipFill>
        <p:spPr bwMode="auto">
          <a:xfrm>
            <a:off x="6675120" y="4389120"/>
            <a:ext cx="2468880" cy="2468880"/>
          </a:xfrm>
          <a:prstGeom prst="rect">
            <a:avLst/>
          </a:prstGeom>
          <a:noFill/>
        </p:spPr>
      </p:pic>
      <p:sp>
        <p:nvSpPr>
          <p:cNvPr id="2" name="Oval Callout 1"/>
          <p:cNvSpPr/>
          <p:nvPr/>
        </p:nvSpPr>
        <p:spPr>
          <a:xfrm>
            <a:off x="2362200" y="533400"/>
            <a:ext cx="5791200" cy="4572000"/>
          </a:xfrm>
          <a:prstGeom prst="wedgeEllipseCallout">
            <a:avLst>
              <a:gd name="adj1" fmla="val -65184"/>
              <a:gd name="adj2" fmla="val 57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On the whole I am financially sustainable. Here today </a:t>
            </a:r>
            <a:r>
              <a:rPr lang="en-US" sz="3200" i="1" dirty="0" smtClean="0"/>
              <a:t>and</a:t>
            </a:r>
            <a:r>
              <a:rPr lang="en-US" sz="3200" dirty="0" smtClean="0"/>
              <a:t> here tomorrow.  Zoos have been around for nigh 2 centuries… No </a:t>
            </a:r>
            <a:r>
              <a:rPr lang="en-US" sz="3200" i="1" dirty="0" smtClean="0"/>
              <a:t>‘feasibility study’ </a:t>
            </a:r>
            <a:r>
              <a:rPr lang="en-US" sz="3200" dirty="0" smtClean="0"/>
              <a:t>needed here</a:t>
            </a:r>
            <a:endParaRPr lang="en-US" sz="3200" dirty="0"/>
          </a:p>
        </p:txBody>
      </p:sp>
      <p:sp>
        <p:nvSpPr>
          <p:cNvPr id="4" name="Title 3"/>
          <p:cNvSpPr>
            <a:spLocks noGrp="1"/>
          </p:cNvSpPr>
          <p:nvPr>
            <p:ph type="title"/>
          </p:nvPr>
        </p:nvSpPr>
        <p:spPr>
          <a:xfrm>
            <a:off x="0" y="274638"/>
            <a:ext cx="2209800" cy="2011362"/>
          </a:xfrm>
        </p:spPr>
        <p:txBody>
          <a:bodyPr>
            <a:normAutofit fontScale="90000"/>
          </a:bodyPr>
          <a:lstStyle/>
          <a:p>
            <a:r>
              <a:rPr lang="en-GB" dirty="0" smtClean="0"/>
              <a:t> So then she  tries…</a:t>
            </a:r>
            <a:endParaRPr lang="en-US" dirty="0"/>
          </a:p>
        </p:txBody>
      </p:sp>
      <p:pic>
        <p:nvPicPr>
          <p:cNvPr id="6" name="Picture 2" descr="Image result for man and woman in bar silhouette"/>
          <p:cNvPicPr>
            <a:picLocks noChangeAspect="1" noChangeArrowheads="1"/>
          </p:cNvPicPr>
          <p:nvPr/>
        </p:nvPicPr>
        <p:blipFill>
          <a:blip r:embed="rId3" cstate="print">
            <a:lum contrast="40000"/>
          </a:blip>
          <a:srcRect r="49109" b="60000"/>
          <a:stretch>
            <a:fillRect/>
          </a:stretch>
        </p:blipFill>
        <p:spPr bwMode="auto">
          <a:xfrm>
            <a:off x="-381000" y="5029200"/>
            <a:ext cx="1752600" cy="1828800"/>
          </a:xfrm>
          <a:prstGeom prst="rect">
            <a:avLst/>
          </a:prstGeom>
          <a:noFill/>
        </p:spPr>
      </p:pic>
    </p:spTree>
    <p:extLst>
      <p:ext uri="{BB962C8B-B14F-4D97-AF65-F5344CB8AC3E}">
        <p14:creationId xmlns:p14="http://schemas.microsoft.com/office/powerpoint/2010/main" val="420324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2895600" cy="2362200"/>
          </a:xfrm>
        </p:spPr>
        <p:txBody>
          <a:bodyPr>
            <a:normAutofit fontScale="90000"/>
          </a:bodyPr>
          <a:lstStyle/>
          <a:p>
            <a:r>
              <a:rPr lang="en-GB" dirty="0" smtClean="0"/>
              <a:t>Now the Mayor draws his chair closer  </a:t>
            </a:r>
            <a:endParaRPr lang="en-US" dirty="0"/>
          </a:p>
        </p:txBody>
      </p:sp>
      <p:sp>
        <p:nvSpPr>
          <p:cNvPr id="3" name="Cloud Callout 2"/>
          <p:cNvSpPr/>
          <p:nvPr/>
        </p:nvSpPr>
        <p:spPr>
          <a:xfrm>
            <a:off x="3429000" y="0"/>
            <a:ext cx="5334000" cy="3505200"/>
          </a:xfrm>
          <a:prstGeom prst="cloudCallout">
            <a:avLst>
              <a:gd name="adj1" fmla="val 28649"/>
              <a:gd name="adj2" fmla="val 8029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Hmm… So you are </a:t>
            </a:r>
            <a:r>
              <a:rPr lang="en-GB" sz="2400" b="1" dirty="0" smtClean="0">
                <a:solidFill>
                  <a:schemeClr val="tx1"/>
                </a:solidFill>
              </a:rPr>
              <a:t>not </a:t>
            </a:r>
            <a:r>
              <a:rPr lang="en-GB" sz="2400" dirty="0" smtClean="0">
                <a:solidFill>
                  <a:schemeClr val="tx1"/>
                </a:solidFill>
              </a:rPr>
              <a:t>the kind of organisation that needs constant propping up? You are a </a:t>
            </a:r>
            <a:r>
              <a:rPr lang="en-GB" sz="2400" b="1" dirty="0" smtClean="0">
                <a:solidFill>
                  <a:schemeClr val="tx1"/>
                </a:solidFill>
              </a:rPr>
              <a:t>stable </a:t>
            </a:r>
            <a:r>
              <a:rPr lang="en-GB" sz="2400" dirty="0" smtClean="0">
                <a:solidFill>
                  <a:schemeClr val="tx1"/>
                </a:solidFill>
              </a:rPr>
              <a:t>vehicle for all kinds of programmes or messages  </a:t>
            </a:r>
          </a:p>
          <a:p>
            <a:pPr algn="ctr"/>
            <a:endParaRPr lang="en-GB" sz="2000" dirty="0" smtClean="0">
              <a:solidFill>
                <a:schemeClr val="tx1"/>
              </a:solidFill>
            </a:endParaRPr>
          </a:p>
          <a:p>
            <a:pPr algn="ctr"/>
            <a:r>
              <a:rPr lang="en-GB" sz="2000" dirty="0" smtClean="0">
                <a:solidFill>
                  <a:schemeClr val="tx1"/>
                </a:solidFill>
              </a:rPr>
              <a:t> </a:t>
            </a:r>
            <a:endParaRPr lang="en-US" sz="2000" dirty="0">
              <a:solidFill>
                <a:schemeClr val="tx1"/>
              </a:solidFill>
            </a:endParaRPr>
          </a:p>
        </p:txBody>
      </p:sp>
      <p:pic>
        <p:nvPicPr>
          <p:cNvPr id="5" name="Picture 4" descr="Image result for man and woman in bar silhouette"/>
          <p:cNvPicPr>
            <a:picLocks noChangeAspect="1" noChangeArrowheads="1"/>
          </p:cNvPicPr>
          <p:nvPr/>
        </p:nvPicPr>
        <p:blipFill rotWithShape="1">
          <a:blip r:embed="rId2" cstate="print">
            <a:biLevel thresh="50000"/>
          </a:blip>
          <a:srcRect l="54302" t="-755" r="-5623" b="60755"/>
          <a:stretch/>
        </p:blipFill>
        <p:spPr bwMode="auto">
          <a:xfrm>
            <a:off x="7966037" y="4917050"/>
            <a:ext cx="1767401" cy="1905000"/>
          </a:xfrm>
          <a:prstGeom prst="rect">
            <a:avLst/>
          </a:prstGeom>
          <a:solidFill>
            <a:srgbClr val="FF0000"/>
          </a:solidFill>
        </p:spPr>
      </p:pic>
      <p:sp>
        <p:nvSpPr>
          <p:cNvPr id="7" name="Cloud Callout 6"/>
          <p:cNvSpPr/>
          <p:nvPr/>
        </p:nvSpPr>
        <p:spPr>
          <a:xfrm>
            <a:off x="-381000" y="3657600"/>
            <a:ext cx="5105400" cy="3505200"/>
          </a:xfrm>
          <a:prstGeom prst="cloudCallout">
            <a:avLst>
              <a:gd name="adj1" fmla="val 15220"/>
              <a:gd name="adj2" fmla="val 676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 Unlike all those </a:t>
            </a:r>
            <a:r>
              <a:rPr lang="en-GB" sz="2400" i="1" dirty="0" smtClean="0">
                <a:solidFill>
                  <a:schemeClr val="tx1"/>
                </a:solidFill>
              </a:rPr>
              <a:t>‘worthy’ </a:t>
            </a:r>
            <a:r>
              <a:rPr lang="en-GB" sz="2400" dirty="0" smtClean="0">
                <a:solidFill>
                  <a:schemeClr val="tx1"/>
                </a:solidFill>
              </a:rPr>
              <a:t>high culture organisations that keep coming back to me year after year for more money… </a:t>
            </a:r>
          </a:p>
          <a:p>
            <a:pPr algn="ctr"/>
            <a:endParaRPr lang="en-GB" sz="2000" dirty="0" smtClean="0">
              <a:solidFill>
                <a:schemeClr val="tx1"/>
              </a:solidFill>
            </a:endParaRPr>
          </a:p>
          <a:p>
            <a:pPr algn="ctr"/>
            <a:r>
              <a:rPr lang="en-GB" sz="2000" dirty="0" smtClean="0">
                <a:solidFill>
                  <a:schemeClr val="tx1"/>
                </a:solidFill>
              </a:rPr>
              <a:t> </a:t>
            </a:r>
            <a:endParaRPr lang="en-US" sz="2000" dirty="0">
              <a:solidFill>
                <a:schemeClr val="tx1"/>
              </a:solidFill>
            </a:endParaRPr>
          </a:p>
        </p:txBody>
      </p:sp>
      <p:pic>
        <p:nvPicPr>
          <p:cNvPr id="31746" name="Picture 2" descr="Image result for begging bowl"/>
          <p:cNvPicPr>
            <a:picLocks noChangeAspect="1" noChangeArrowheads="1"/>
          </p:cNvPicPr>
          <p:nvPr/>
        </p:nvPicPr>
        <p:blipFill>
          <a:blip r:embed="rId3" cstate="print"/>
          <a:srcRect l="1929" t="3086" r="28627" b="4321"/>
          <a:stretch>
            <a:fillRect/>
          </a:stretch>
        </p:blipFill>
        <p:spPr bwMode="auto">
          <a:xfrm>
            <a:off x="4648200" y="4572000"/>
            <a:ext cx="2743200" cy="2286000"/>
          </a:xfrm>
          <a:prstGeom prst="rect">
            <a:avLst/>
          </a:prstGeom>
          <a:noFill/>
        </p:spPr>
      </p:pic>
    </p:spTree>
    <p:extLst>
      <p:ext uri="{BB962C8B-B14F-4D97-AF65-F5344CB8AC3E}">
        <p14:creationId xmlns:p14="http://schemas.microsoft.com/office/powerpoint/2010/main" val="330878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tourism industry"/>
          <p:cNvPicPr>
            <a:picLocks noChangeAspect="1" noChangeArrowheads="1"/>
          </p:cNvPicPr>
          <p:nvPr/>
        </p:nvPicPr>
        <p:blipFill>
          <a:blip r:embed="rId2" cstate="print"/>
          <a:srcRect/>
          <a:stretch>
            <a:fillRect/>
          </a:stretch>
        </p:blipFill>
        <p:spPr bwMode="auto">
          <a:xfrm>
            <a:off x="6400800" y="4114800"/>
            <a:ext cx="2743200" cy="2743200"/>
          </a:xfrm>
          <a:prstGeom prst="rect">
            <a:avLst/>
          </a:prstGeom>
          <a:noFill/>
        </p:spPr>
      </p:pic>
      <p:sp>
        <p:nvSpPr>
          <p:cNvPr id="4" name="Title 3"/>
          <p:cNvSpPr>
            <a:spLocks noGrp="1"/>
          </p:cNvSpPr>
          <p:nvPr>
            <p:ph type="title"/>
          </p:nvPr>
        </p:nvSpPr>
        <p:spPr>
          <a:xfrm>
            <a:off x="0" y="260648"/>
            <a:ext cx="8930680" cy="1143000"/>
          </a:xfrm>
        </p:spPr>
        <p:txBody>
          <a:bodyPr>
            <a:normAutofit fontScale="90000"/>
          </a:bodyPr>
          <a:lstStyle/>
          <a:p>
            <a:r>
              <a:rPr lang="en-GB" dirty="0" smtClean="0"/>
              <a:t>So, encouraged by this, the Director makes a tempting but strategic mistake</a:t>
            </a:r>
            <a:endParaRPr lang="en-US" dirty="0"/>
          </a:p>
        </p:txBody>
      </p:sp>
      <p:pic>
        <p:nvPicPr>
          <p:cNvPr id="7" name="Picture 2" descr="630+ Two People Meeting Silhouette Stock Illustrations, Royalty-Free Vector  Graphics &amp; Clip Art - iStock"/>
          <p:cNvPicPr>
            <a:picLocks noChangeAspect="1" noChangeArrowheads="1"/>
          </p:cNvPicPr>
          <p:nvPr/>
        </p:nvPicPr>
        <p:blipFill rotWithShape="1">
          <a:blip r:embed="rId3">
            <a:extLst>
              <a:ext uri="{28A0092B-C50C-407E-A947-70E740481C1C}">
                <a14:useLocalDpi xmlns:a14="http://schemas.microsoft.com/office/drawing/2010/main" val="0"/>
              </a:ext>
            </a:extLst>
          </a:blip>
          <a:srcRect r="64025" b="66789"/>
          <a:stretch/>
        </p:blipFill>
        <p:spPr bwMode="auto">
          <a:xfrm>
            <a:off x="-180528" y="4918968"/>
            <a:ext cx="2097112" cy="1935956"/>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2286000" y="1676400"/>
            <a:ext cx="5105400" cy="3733800"/>
          </a:xfrm>
          <a:prstGeom prst="wedgeEllipseCallout">
            <a:avLst>
              <a:gd name="adj1" fmla="val -59648"/>
              <a:gd name="adj2" fmla="val 56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And I am</a:t>
            </a:r>
            <a:r>
              <a:rPr lang="en-US" sz="3200" dirty="0" smtClean="0"/>
              <a:t> an important part of your tourism and leisure industry</a:t>
            </a:r>
            <a:endParaRPr lang="en-US" sz="3200" dirty="0"/>
          </a:p>
        </p:txBody>
      </p:sp>
    </p:spTree>
    <p:extLst>
      <p:ext uri="{BB962C8B-B14F-4D97-AF65-F5344CB8AC3E}">
        <p14:creationId xmlns:p14="http://schemas.microsoft.com/office/powerpoint/2010/main" val="354485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800600" cy="731838"/>
          </a:xfrm>
        </p:spPr>
        <p:txBody>
          <a:bodyPr>
            <a:normAutofit fontScale="90000"/>
          </a:bodyPr>
          <a:lstStyle/>
          <a:p>
            <a:r>
              <a:rPr lang="en-GB" dirty="0" smtClean="0"/>
              <a:t>In reply the Mayor will certainly </a:t>
            </a:r>
            <a:r>
              <a:rPr lang="en-GB" b="1" dirty="0" smtClean="0"/>
              <a:t>say</a:t>
            </a:r>
            <a:r>
              <a:rPr lang="en-GB" dirty="0" smtClean="0"/>
              <a:t>…</a:t>
            </a:r>
            <a:br>
              <a:rPr lang="en-GB" dirty="0" smtClean="0"/>
            </a:br>
            <a:r>
              <a:rPr lang="en-GB" dirty="0" smtClean="0"/>
              <a:t> </a:t>
            </a:r>
            <a:endParaRPr lang="en-US" dirty="0"/>
          </a:p>
        </p:txBody>
      </p:sp>
      <p:sp>
        <p:nvSpPr>
          <p:cNvPr id="3" name="Cloud Callout 2"/>
          <p:cNvSpPr/>
          <p:nvPr/>
        </p:nvSpPr>
        <p:spPr>
          <a:xfrm>
            <a:off x="838200" y="2971800"/>
            <a:ext cx="6477000" cy="4343400"/>
          </a:xfrm>
          <a:prstGeom prst="cloudCallout">
            <a:avLst>
              <a:gd name="adj1" fmla="val 51804"/>
              <a:gd name="adj2" fmla="val 186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smtClean="0">
              <a:solidFill>
                <a:schemeClr val="tx1"/>
              </a:solidFill>
            </a:endParaRPr>
          </a:p>
          <a:p>
            <a:pPr algn="ctr"/>
            <a:r>
              <a:rPr lang="en-US" sz="2400" dirty="0">
                <a:solidFill>
                  <a:schemeClr val="tx1"/>
                </a:solidFill>
              </a:rPr>
              <a:t>Well </a:t>
            </a:r>
            <a:r>
              <a:rPr lang="en-US" sz="2400" dirty="0" smtClean="0">
                <a:solidFill>
                  <a:schemeClr val="tx1"/>
                </a:solidFill>
              </a:rPr>
              <a:t>tourism </a:t>
            </a:r>
            <a:r>
              <a:rPr lang="en-US" sz="2400" i="1" dirty="0">
                <a:solidFill>
                  <a:schemeClr val="tx1"/>
                </a:solidFill>
              </a:rPr>
              <a:t>is</a:t>
            </a:r>
            <a:r>
              <a:rPr lang="en-US" sz="2400" dirty="0">
                <a:solidFill>
                  <a:schemeClr val="tx1"/>
                </a:solidFill>
              </a:rPr>
              <a:t> an important industry</a:t>
            </a:r>
            <a:r>
              <a:rPr lang="en-US" sz="2400" dirty="0" smtClean="0">
                <a:solidFill>
                  <a:schemeClr val="tx1"/>
                </a:solidFill>
              </a:rPr>
              <a:t>.  </a:t>
            </a:r>
            <a:r>
              <a:rPr lang="en-US" sz="2400" dirty="0">
                <a:solidFill>
                  <a:schemeClr val="tx1"/>
                </a:solidFill>
              </a:rPr>
              <a:t>But </a:t>
            </a:r>
            <a:r>
              <a:rPr lang="en-US" sz="2400" dirty="0" smtClean="0">
                <a:solidFill>
                  <a:schemeClr val="tx1"/>
                </a:solidFill>
              </a:rPr>
              <a:t>I get </a:t>
            </a:r>
            <a:r>
              <a:rPr lang="en-US" sz="2400" dirty="0">
                <a:solidFill>
                  <a:schemeClr val="tx1"/>
                </a:solidFill>
              </a:rPr>
              <a:t>more excited by advanced manufacturing, bio-technology</a:t>
            </a:r>
            <a:r>
              <a:rPr lang="en-US" sz="2400" dirty="0" smtClean="0">
                <a:solidFill>
                  <a:schemeClr val="tx1"/>
                </a:solidFill>
              </a:rPr>
              <a:t>… </a:t>
            </a:r>
            <a:r>
              <a:rPr lang="en-US" sz="2400" dirty="0">
                <a:solidFill>
                  <a:schemeClr val="tx1"/>
                </a:solidFill>
              </a:rPr>
              <a:t>digital industries</a:t>
            </a:r>
          </a:p>
          <a:p>
            <a:pPr algn="ctr"/>
            <a:r>
              <a:rPr lang="en-US" sz="2400" dirty="0">
                <a:solidFill>
                  <a:schemeClr val="tx1"/>
                </a:solidFill>
              </a:rPr>
              <a:t>Anyway tourism can look after itself</a:t>
            </a:r>
          </a:p>
        </p:txBody>
      </p:sp>
      <p:pic>
        <p:nvPicPr>
          <p:cNvPr id="5" name="Picture 4" descr="Image result for man and woman in bar silhouette"/>
          <p:cNvPicPr>
            <a:picLocks noChangeAspect="1" noChangeArrowheads="1"/>
          </p:cNvPicPr>
          <p:nvPr/>
        </p:nvPicPr>
        <p:blipFill>
          <a:blip r:embed="rId2" cstate="print">
            <a:biLevel thresh="50000"/>
          </a:blip>
          <a:srcRect l="48679" b="60000"/>
          <a:stretch>
            <a:fillRect/>
          </a:stretch>
        </p:blipFill>
        <p:spPr bwMode="auto">
          <a:xfrm>
            <a:off x="7620000" y="4953000"/>
            <a:ext cx="1767401" cy="1905000"/>
          </a:xfrm>
          <a:prstGeom prst="rect">
            <a:avLst/>
          </a:prstGeom>
          <a:solidFill>
            <a:srgbClr val="FF0000"/>
          </a:solidFill>
        </p:spPr>
      </p:pic>
      <p:sp>
        <p:nvSpPr>
          <p:cNvPr id="6" name="Oval Callout 5"/>
          <p:cNvSpPr/>
          <p:nvPr/>
        </p:nvSpPr>
        <p:spPr>
          <a:xfrm>
            <a:off x="5410200" y="0"/>
            <a:ext cx="3733800" cy="2514600"/>
          </a:xfrm>
          <a:prstGeom prst="wedgeEllipseCallout">
            <a:avLst>
              <a:gd name="adj1" fmla="val 24139"/>
              <a:gd name="adj2" fmla="val 1623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 am </a:t>
            </a:r>
            <a:r>
              <a:rPr lang="en-GB" sz="2400" b="1" dirty="0" smtClean="0">
                <a:solidFill>
                  <a:schemeClr val="tx1"/>
                </a:solidFill>
              </a:rPr>
              <a:t>fully in support </a:t>
            </a:r>
            <a:r>
              <a:rPr lang="en-GB" sz="2400" dirty="0" smtClean="0">
                <a:solidFill>
                  <a:schemeClr val="tx1"/>
                </a:solidFill>
              </a:rPr>
              <a:t>of our wonderful tourism industry  </a:t>
            </a:r>
            <a:endParaRPr lang="en-US" sz="2400" dirty="0">
              <a:solidFill>
                <a:schemeClr val="tx1"/>
              </a:solidFill>
            </a:endParaRPr>
          </a:p>
        </p:txBody>
      </p:sp>
      <p:sp>
        <p:nvSpPr>
          <p:cNvPr id="7" name="Title 1"/>
          <p:cNvSpPr txBox="1">
            <a:spLocks/>
          </p:cNvSpPr>
          <p:nvPr/>
        </p:nvSpPr>
        <p:spPr>
          <a:xfrm>
            <a:off x="-304800" y="1828800"/>
            <a:ext cx="4267200" cy="7318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tx1"/>
                </a:solidFill>
                <a:effectLst/>
                <a:uLnTx/>
                <a:uFillTx/>
                <a:latin typeface="+mj-lt"/>
                <a:ea typeface="+mj-ea"/>
                <a:cs typeface="+mj-cs"/>
              </a:rPr>
              <a:t> </a:t>
            </a:r>
            <a:br>
              <a:rPr kumimoji="0" lang="en-GB" sz="3600" b="0" i="0" u="none" strike="noStrike" kern="1200" cap="none" spc="0" normalizeH="0" baseline="0" noProof="0" dirty="0" smtClean="0">
                <a:ln>
                  <a:noFill/>
                </a:ln>
                <a:solidFill>
                  <a:schemeClr val="tx1"/>
                </a:solidFill>
                <a:effectLst/>
                <a:uLnTx/>
                <a:uFillTx/>
                <a:latin typeface="+mj-lt"/>
                <a:ea typeface="+mj-ea"/>
                <a:cs typeface="+mj-cs"/>
              </a:rPr>
            </a:br>
            <a:r>
              <a:rPr kumimoji="0" lang="en-GB" sz="3600" b="0" i="0" u="none" strike="noStrike" kern="1200" cap="none" spc="0" normalizeH="0" baseline="0" noProof="0" dirty="0" smtClean="0">
                <a:ln>
                  <a:noFill/>
                </a:ln>
                <a:solidFill>
                  <a:schemeClr val="tx1"/>
                </a:solidFill>
                <a:effectLst/>
                <a:uLnTx/>
                <a:uFillTx/>
                <a:latin typeface="+mj-lt"/>
                <a:ea typeface="+mj-ea"/>
                <a:cs typeface="+mj-cs"/>
              </a:rPr>
              <a:t>but, </a:t>
            </a:r>
            <a:r>
              <a:rPr kumimoji="0" lang="en-GB" sz="3600" b="1" i="0" u="none" strike="noStrike" kern="1200" cap="none" spc="0" normalizeH="0" baseline="0" noProof="0" dirty="0" smtClean="0">
                <a:ln>
                  <a:noFill/>
                </a:ln>
                <a:solidFill>
                  <a:schemeClr val="tx1"/>
                </a:solidFill>
                <a:effectLst/>
                <a:uLnTx/>
                <a:uFillTx/>
                <a:latin typeface="+mj-lt"/>
                <a:ea typeface="+mj-ea"/>
                <a:cs typeface="+mj-cs"/>
              </a:rPr>
              <a:t>depending</a:t>
            </a:r>
            <a:r>
              <a:rPr kumimoji="0" lang="en-GB" sz="3600" b="1" i="0" u="none" strike="noStrike" kern="1200" cap="none" spc="0" normalizeH="0" noProof="0" dirty="0" smtClean="0">
                <a:ln>
                  <a:noFill/>
                </a:ln>
                <a:solidFill>
                  <a:schemeClr val="tx1"/>
                </a:solidFill>
                <a:effectLst/>
                <a:uLnTx/>
                <a:uFillTx/>
                <a:latin typeface="+mj-lt"/>
                <a:ea typeface="+mj-ea"/>
                <a:cs typeface="+mj-cs"/>
              </a:rPr>
              <a:t> on the country</a:t>
            </a:r>
            <a:r>
              <a:rPr kumimoji="0" lang="en-GB" sz="3600" b="0" i="0" u="none" strike="noStrike" kern="1200" cap="none" spc="0" normalizeH="0" noProof="0" dirty="0" smtClean="0">
                <a:ln>
                  <a:noFill/>
                </a:ln>
                <a:solidFill>
                  <a:schemeClr val="tx1"/>
                </a:solidFill>
                <a:effectLst/>
                <a:uLnTx/>
                <a:uFillTx/>
                <a:latin typeface="+mj-lt"/>
                <a:ea typeface="+mj-ea"/>
                <a:cs typeface="+mj-cs"/>
              </a:rPr>
              <a:t>, </a:t>
            </a:r>
            <a:r>
              <a:rPr kumimoji="0" lang="en-GB" sz="3600" b="0" i="0" u="none" strike="noStrike" kern="1200" cap="none" spc="0" normalizeH="0" baseline="0" noProof="0" dirty="0" smtClean="0">
                <a:ln>
                  <a:noFill/>
                </a:ln>
                <a:solidFill>
                  <a:schemeClr val="tx1"/>
                </a:solidFill>
                <a:effectLst/>
                <a:uLnTx/>
                <a:uFillTx/>
                <a:latin typeface="+mj-lt"/>
                <a:ea typeface="+mj-ea"/>
                <a:cs typeface="+mj-cs"/>
              </a:rPr>
              <a:t>may  actually</a:t>
            </a:r>
            <a:r>
              <a:rPr kumimoji="0" lang="en-GB" sz="3600" b="0" i="0" u="none" strike="noStrike" kern="1200" cap="none" spc="0" normalizeH="0" noProof="0" dirty="0" smtClean="0">
                <a:ln>
                  <a:noFill/>
                </a:ln>
                <a:solidFill>
                  <a:schemeClr val="tx1"/>
                </a:solidFill>
                <a:effectLst/>
                <a:uLnTx/>
                <a:uFillTx/>
                <a:latin typeface="+mj-lt"/>
                <a:ea typeface="+mj-ea"/>
                <a:cs typeface="+mj-cs"/>
              </a:rPr>
              <a:t> </a:t>
            </a:r>
            <a:r>
              <a:rPr kumimoji="0" lang="en-GB" sz="3600" b="1" i="0" u="none" strike="noStrike" kern="1200" cap="none" spc="0" normalizeH="0" baseline="0" noProof="0" dirty="0" smtClean="0">
                <a:ln>
                  <a:noFill/>
                </a:ln>
                <a:solidFill>
                  <a:schemeClr val="tx1"/>
                </a:solidFill>
                <a:effectLst/>
                <a:uLnTx/>
                <a:uFillTx/>
                <a:latin typeface="+mj-lt"/>
                <a:ea typeface="+mj-ea"/>
                <a:cs typeface="+mj-cs"/>
              </a:rPr>
              <a:t>think</a:t>
            </a:r>
            <a:r>
              <a:rPr kumimoji="0" lang="en-GB" sz="36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16128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silhouette of science"/>
          <p:cNvPicPr>
            <a:picLocks noChangeAspect="1" noChangeArrowheads="1"/>
          </p:cNvPicPr>
          <p:nvPr/>
        </p:nvPicPr>
        <p:blipFill>
          <a:blip r:embed="rId2" cstate="print"/>
          <a:srcRect/>
          <a:stretch>
            <a:fillRect/>
          </a:stretch>
        </p:blipFill>
        <p:spPr bwMode="auto">
          <a:xfrm>
            <a:off x="6956299" y="3840480"/>
            <a:ext cx="2187701" cy="3017520"/>
          </a:xfrm>
          <a:prstGeom prst="rect">
            <a:avLst/>
          </a:prstGeom>
          <a:noFill/>
        </p:spPr>
      </p:pic>
      <p:sp>
        <p:nvSpPr>
          <p:cNvPr id="2" name="Oval Callout 1"/>
          <p:cNvSpPr/>
          <p:nvPr/>
        </p:nvSpPr>
        <p:spPr>
          <a:xfrm>
            <a:off x="2209800" y="1524000"/>
            <a:ext cx="5334000" cy="4495800"/>
          </a:xfrm>
          <a:prstGeom prst="wedgeEllipseCallout">
            <a:avLst>
              <a:gd name="adj1" fmla="val -56877"/>
              <a:gd name="adj2" fmla="val 4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Nearly everything I do  is connected to  </a:t>
            </a:r>
            <a:endParaRPr lang="en-US" sz="3200" dirty="0" smtClean="0"/>
          </a:p>
          <a:p>
            <a:pPr algn="ctr"/>
            <a:r>
              <a:rPr lang="en-US" sz="3200" dirty="0" smtClean="0"/>
              <a:t> science </a:t>
            </a:r>
            <a:r>
              <a:rPr lang="en-GB" sz="3200" dirty="0" smtClean="0"/>
              <a:t> </a:t>
            </a:r>
            <a:endParaRPr lang="en-US" sz="3200" dirty="0"/>
          </a:p>
        </p:txBody>
      </p:sp>
      <p:sp>
        <p:nvSpPr>
          <p:cNvPr id="4" name="Title 3"/>
          <p:cNvSpPr>
            <a:spLocks noGrp="1"/>
          </p:cNvSpPr>
          <p:nvPr>
            <p:ph type="title"/>
          </p:nvPr>
        </p:nvSpPr>
        <p:spPr/>
        <p:txBody>
          <a:bodyPr>
            <a:normAutofit/>
          </a:bodyPr>
          <a:lstStyle/>
          <a:p>
            <a:r>
              <a:rPr lang="en-GB" dirty="0" smtClean="0"/>
              <a:t>She explains…</a:t>
            </a:r>
            <a:endParaRPr lang="en-US" dirty="0"/>
          </a:p>
        </p:txBody>
      </p:sp>
      <p:pic>
        <p:nvPicPr>
          <p:cNvPr id="7" name="Picture 2" descr="Image result for man and woman in bar silhouette"/>
          <p:cNvPicPr>
            <a:picLocks noChangeAspect="1" noChangeArrowheads="1"/>
          </p:cNvPicPr>
          <p:nvPr/>
        </p:nvPicPr>
        <p:blipFill rotWithShape="1">
          <a:blip r:embed="rId3" cstate="print">
            <a:lum contrast="40000"/>
          </a:blip>
          <a:srcRect r="54393" b="62236"/>
          <a:stretch/>
        </p:blipFill>
        <p:spPr bwMode="auto">
          <a:xfrm>
            <a:off x="0" y="5029200"/>
            <a:ext cx="1570616" cy="1726602"/>
          </a:xfrm>
          <a:prstGeom prst="rect">
            <a:avLst/>
          </a:prstGeom>
          <a:noFill/>
        </p:spPr>
      </p:pic>
    </p:spTree>
    <p:extLst>
      <p:ext uri="{BB962C8B-B14F-4D97-AF65-F5344CB8AC3E}">
        <p14:creationId xmlns:p14="http://schemas.microsoft.com/office/powerpoint/2010/main" val="14361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Mayor gives a </a:t>
            </a:r>
            <a:r>
              <a:rPr lang="en-GB" i="1" dirty="0" smtClean="0"/>
              <a:t>‘tell me something new’  </a:t>
            </a:r>
            <a:r>
              <a:rPr lang="en-GB" dirty="0" smtClean="0"/>
              <a:t>type</a:t>
            </a:r>
            <a:r>
              <a:rPr lang="en-GB" i="1" dirty="0" smtClean="0"/>
              <a:t> </a:t>
            </a:r>
            <a:r>
              <a:rPr lang="en-GB" dirty="0" smtClean="0"/>
              <a:t>shrug.…</a:t>
            </a:r>
            <a:endParaRPr lang="en-US" dirty="0"/>
          </a:p>
        </p:txBody>
      </p:sp>
      <p:pic>
        <p:nvPicPr>
          <p:cNvPr id="5" name="Picture 4" descr="Image result for man and woman in bar silhouette"/>
          <p:cNvPicPr>
            <a:picLocks noChangeAspect="1" noChangeArrowheads="1"/>
          </p:cNvPicPr>
          <p:nvPr/>
        </p:nvPicPr>
        <p:blipFill rotWithShape="1">
          <a:blip r:embed="rId2" cstate="print">
            <a:biLevel thresh="50000"/>
          </a:blip>
          <a:srcRect l="51803" r="-3124" b="60000"/>
          <a:stretch/>
        </p:blipFill>
        <p:spPr bwMode="auto">
          <a:xfrm>
            <a:off x="7879976" y="4953000"/>
            <a:ext cx="1767401" cy="1905000"/>
          </a:xfrm>
          <a:prstGeom prst="rect">
            <a:avLst/>
          </a:prstGeom>
          <a:solidFill>
            <a:srgbClr val="FF0000"/>
          </a:solidFill>
        </p:spPr>
      </p:pic>
      <p:sp>
        <p:nvSpPr>
          <p:cNvPr id="6" name="Oval Callout 5"/>
          <p:cNvSpPr/>
          <p:nvPr/>
        </p:nvSpPr>
        <p:spPr>
          <a:xfrm>
            <a:off x="762000" y="1524000"/>
            <a:ext cx="4876800" cy="4876800"/>
          </a:xfrm>
          <a:prstGeom prst="wedgeEllipseCallout">
            <a:avLst>
              <a:gd name="adj1" fmla="val 99253"/>
              <a:gd name="adj2" fmla="val 34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 Well sure, I know  – you mean zoology, veterinary science and all that kind of  </a:t>
            </a:r>
            <a:r>
              <a:rPr lang="en-GB" sz="3200" i="1" dirty="0" smtClean="0">
                <a:solidFill>
                  <a:schemeClr val="tx1"/>
                </a:solidFill>
              </a:rPr>
              <a:t>“…animal stuff… “ </a:t>
            </a:r>
            <a:endParaRPr lang="en-US" sz="3200" i="1" dirty="0" smtClean="0">
              <a:solidFill>
                <a:schemeClr val="tx1"/>
              </a:solidFill>
            </a:endParaRPr>
          </a:p>
          <a:p>
            <a:pPr algn="ctr"/>
            <a:endParaRPr lang="en-US" sz="3200" dirty="0">
              <a:solidFill>
                <a:schemeClr val="tx1"/>
              </a:solidFill>
            </a:endParaRPr>
          </a:p>
        </p:txBody>
      </p:sp>
    </p:spTree>
    <p:extLst>
      <p:ext uri="{BB962C8B-B14F-4D97-AF65-F5344CB8AC3E}">
        <p14:creationId xmlns:p14="http://schemas.microsoft.com/office/powerpoint/2010/main" val="32890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But the Zoo Director cuts him off…</a:t>
            </a:r>
            <a:endParaRPr lang="en-US" dirty="0"/>
          </a:p>
        </p:txBody>
      </p:sp>
      <p:pic>
        <p:nvPicPr>
          <p:cNvPr id="5" name="Picture 4" descr="Image result for Wagging finger silhouette"/>
          <p:cNvPicPr>
            <a:picLocks noChangeAspect="1" noChangeArrowheads="1"/>
          </p:cNvPicPr>
          <p:nvPr/>
        </p:nvPicPr>
        <p:blipFill>
          <a:blip r:embed="rId2" cstate="print">
            <a:biLevel thresh="50000"/>
          </a:blip>
          <a:srcRect/>
          <a:stretch>
            <a:fillRect/>
          </a:stretch>
        </p:blipFill>
        <p:spPr bwMode="auto">
          <a:xfrm>
            <a:off x="0" y="4000500"/>
            <a:ext cx="2857500" cy="2857500"/>
          </a:xfrm>
          <a:prstGeom prst="rect">
            <a:avLst/>
          </a:prstGeom>
          <a:solidFill>
            <a:schemeClr val="tx1"/>
          </a:solidFill>
        </p:spPr>
      </p:pic>
      <p:sp>
        <p:nvSpPr>
          <p:cNvPr id="2" name="Oval Callout 1"/>
          <p:cNvSpPr/>
          <p:nvPr/>
        </p:nvSpPr>
        <p:spPr>
          <a:xfrm>
            <a:off x="3200400" y="1219200"/>
            <a:ext cx="6400800" cy="5181600"/>
          </a:xfrm>
          <a:prstGeom prst="wedgeEllipseCallout">
            <a:avLst>
              <a:gd name="adj1" fmla="val -56877"/>
              <a:gd name="adj2" fmla="val 4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No, </a:t>
            </a:r>
            <a:r>
              <a:rPr lang="en-GB" sz="3200" b="1" dirty="0" smtClean="0"/>
              <a:t>not just </a:t>
            </a:r>
            <a:r>
              <a:rPr lang="en-GB" sz="3200" dirty="0" smtClean="0"/>
              <a:t>zoology, or even ‘just’ biology.  Principles of physics, chemistry, mechanics, maths  all lie beneath the living world – the animal world. And I can excite young people into careers in those areas</a:t>
            </a:r>
            <a:endParaRPr lang="en-US" sz="3200" dirty="0"/>
          </a:p>
        </p:txBody>
      </p:sp>
    </p:spTree>
    <p:extLst>
      <p:ext uri="{BB962C8B-B14F-4D97-AF65-F5344CB8AC3E}">
        <p14:creationId xmlns:p14="http://schemas.microsoft.com/office/powerpoint/2010/main" val="11076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352800" y="152400"/>
            <a:ext cx="6400800" cy="4495800"/>
          </a:xfrm>
          <a:prstGeom prst="wedgeEllipseCallout">
            <a:avLst>
              <a:gd name="adj1" fmla="val -71401"/>
              <a:gd name="adj2" fmla="val 71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And I can be a </a:t>
            </a:r>
            <a:r>
              <a:rPr lang="en-US" sz="3200" i="1" dirty="0" smtClean="0"/>
              <a:t>‘shop window’</a:t>
            </a:r>
            <a:r>
              <a:rPr lang="en-US" sz="3200" dirty="0" smtClean="0"/>
              <a:t>  for partner  universities … placing their huge value firmly in front of the public… who after all pay for them</a:t>
            </a:r>
            <a:endParaRPr lang="en-US" sz="3200" b="1" dirty="0"/>
          </a:p>
        </p:txBody>
      </p:sp>
      <p:sp>
        <p:nvSpPr>
          <p:cNvPr id="4" name="Title 3"/>
          <p:cNvSpPr>
            <a:spLocks noGrp="1"/>
          </p:cNvSpPr>
          <p:nvPr>
            <p:ph type="title"/>
          </p:nvPr>
        </p:nvSpPr>
        <p:spPr>
          <a:xfrm>
            <a:off x="0" y="304800"/>
            <a:ext cx="3048000" cy="2468562"/>
          </a:xfrm>
        </p:spPr>
        <p:txBody>
          <a:bodyPr>
            <a:normAutofit/>
          </a:bodyPr>
          <a:lstStyle/>
          <a:p>
            <a:r>
              <a:rPr lang="en-GB" dirty="0" smtClean="0"/>
              <a:t>And presses home her advantage</a:t>
            </a:r>
            <a:endParaRPr lang="en-US" dirty="0"/>
          </a:p>
        </p:txBody>
      </p:sp>
      <p:pic>
        <p:nvPicPr>
          <p:cNvPr id="27650" name="Picture 2" descr="Image result for Universities"/>
          <p:cNvPicPr>
            <a:picLocks noChangeAspect="1" noChangeArrowheads="1"/>
          </p:cNvPicPr>
          <p:nvPr/>
        </p:nvPicPr>
        <p:blipFill>
          <a:blip r:embed="rId2" cstate="print"/>
          <a:srcRect/>
          <a:stretch>
            <a:fillRect/>
          </a:stretch>
        </p:blipFill>
        <p:spPr bwMode="auto">
          <a:xfrm>
            <a:off x="4371253" y="4937760"/>
            <a:ext cx="4772747" cy="1920240"/>
          </a:xfrm>
          <a:prstGeom prst="rect">
            <a:avLst/>
          </a:prstGeom>
          <a:noFill/>
        </p:spPr>
      </p:pic>
      <p:pic>
        <p:nvPicPr>
          <p:cNvPr id="9" name="Picture 2" descr="Image result for man and woman in bar silhouette"/>
          <p:cNvPicPr>
            <a:picLocks noChangeAspect="1" noChangeArrowheads="1"/>
          </p:cNvPicPr>
          <p:nvPr/>
        </p:nvPicPr>
        <p:blipFill rotWithShape="1">
          <a:blip r:embed="rId3" cstate="print">
            <a:lum contrast="40000"/>
          </a:blip>
          <a:srcRect r="54393" b="62236"/>
          <a:stretch/>
        </p:blipFill>
        <p:spPr bwMode="auto">
          <a:xfrm>
            <a:off x="0" y="5029200"/>
            <a:ext cx="1570616" cy="1726602"/>
          </a:xfrm>
          <a:prstGeom prst="rect">
            <a:avLst/>
          </a:prstGeom>
          <a:noFill/>
        </p:spPr>
      </p:pic>
    </p:spTree>
    <p:extLst>
      <p:ext uri="{BB962C8B-B14F-4D97-AF65-F5344CB8AC3E}">
        <p14:creationId xmlns:p14="http://schemas.microsoft.com/office/powerpoint/2010/main" val="50094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knowledge translation"/>
          <p:cNvPicPr>
            <a:picLocks noChangeAspect="1" noChangeArrowheads="1"/>
          </p:cNvPicPr>
          <p:nvPr/>
        </p:nvPicPr>
        <p:blipFill>
          <a:blip r:embed="rId2" cstate="print"/>
          <a:srcRect/>
          <a:stretch>
            <a:fillRect/>
          </a:stretch>
        </p:blipFill>
        <p:spPr bwMode="auto">
          <a:xfrm>
            <a:off x="4353198" y="4389120"/>
            <a:ext cx="4790802" cy="2468880"/>
          </a:xfrm>
          <a:prstGeom prst="rect">
            <a:avLst/>
          </a:prstGeom>
          <a:noFill/>
        </p:spPr>
      </p:pic>
      <p:sp>
        <p:nvSpPr>
          <p:cNvPr id="2" name="Oval Callout 1"/>
          <p:cNvSpPr/>
          <p:nvPr/>
        </p:nvSpPr>
        <p:spPr>
          <a:xfrm>
            <a:off x="3657600" y="457200"/>
            <a:ext cx="5943600" cy="4495800"/>
          </a:xfrm>
          <a:prstGeom prst="wedgeEllipseCallout">
            <a:avLst>
              <a:gd name="adj1" fmla="val -73525"/>
              <a:gd name="adj2" fmla="val 66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 can even help in the business of innovation and translation of technical knowledge into practical use and prosperity </a:t>
            </a:r>
            <a:endParaRPr lang="en-US" sz="3200" dirty="0"/>
          </a:p>
        </p:txBody>
      </p:sp>
      <p:sp>
        <p:nvSpPr>
          <p:cNvPr id="4" name="Title 3"/>
          <p:cNvSpPr>
            <a:spLocks noGrp="1"/>
          </p:cNvSpPr>
          <p:nvPr>
            <p:ph type="title"/>
          </p:nvPr>
        </p:nvSpPr>
        <p:spPr>
          <a:xfrm>
            <a:off x="-228600" y="304800"/>
            <a:ext cx="3962400" cy="2209800"/>
          </a:xfrm>
        </p:spPr>
        <p:txBody>
          <a:bodyPr>
            <a:normAutofit fontScale="90000"/>
          </a:bodyPr>
          <a:lstStyle/>
          <a:p>
            <a:r>
              <a:rPr lang="en-GB" dirty="0" smtClean="0"/>
              <a:t>Now she has the wind behind her sales… </a:t>
            </a:r>
            <a:br>
              <a:rPr lang="en-GB" dirty="0" smtClean="0"/>
            </a:br>
            <a:r>
              <a:rPr lang="en-GB" dirty="0" smtClean="0"/>
              <a:t/>
            </a:r>
            <a:br>
              <a:rPr lang="en-GB" dirty="0" smtClean="0"/>
            </a:br>
            <a:endParaRPr lang="en-US" dirty="0"/>
          </a:p>
        </p:txBody>
      </p:sp>
      <p:pic>
        <p:nvPicPr>
          <p:cNvPr id="6" name="Picture 2" descr="Image result for man and woman in bar silhouette"/>
          <p:cNvPicPr>
            <a:picLocks noChangeAspect="1" noChangeArrowheads="1"/>
          </p:cNvPicPr>
          <p:nvPr/>
        </p:nvPicPr>
        <p:blipFill rotWithShape="1">
          <a:blip r:embed="rId3" cstate="print">
            <a:lum contrast="40000"/>
          </a:blip>
          <a:srcRect r="54393" b="62236"/>
          <a:stretch/>
        </p:blipFill>
        <p:spPr bwMode="auto">
          <a:xfrm>
            <a:off x="0" y="5029200"/>
            <a:ext cx="1570616" cy="1726602"/>
          </a:xfrm>
          <a:prstGeom prst="rect">
            <a:avLst/>
          </a:prstGeom>
          <a:noFill/>
        </p:spPr>
      </p:pic>
      <p:sp>
        <p:nvSpPr>
          <p:cNvPr id="7" name="Title 3"/>
          <p:cNvSpPr txBox="1">
            <a:spLocks/>
          </p:cNvSpPr>
          <p:nvPr/>
        </p:nvSpPr>
        <p:spPr>
          <a:xfrm>
            <a:off x="-228600" y="2431551"/>
            <a:ext cx="3962400" cy="22098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 And makes the audacious claim</a:t>
            </a:r>
            <a:br>
              <a:rPr lang="en-GB" dirty="0" smtClean="0"/>
            </a:br>
            <a:r>
              <a:rPr lang="en-GB" dirty="0" smtClean="0"/>
              <a:t/>
            </a:r>
            <a:br>
              <a:rPr lang="en-GB" dirty="0" smtClean="0"/>
            </a:br>
            <a:endParaRPr lang="en-US" dirty="0"/>
          </a:p>
        </p:txBody>
      </p:sp>
      <p:sp>
        <p:nvSpPr>
          <p:cNvPr id="8" name="Oval Callout 7"/>
          <p:cNvSpPr/>
          <p:nvPr/>
        </p:nvSpPr>
        <p:spPr>
          <a:xfrm>
            <a:off x="3657600" y="442504"/>
            <a:ext cx="5943600" cy="4495800"/>
          </a:xfrm>
          <a:prstGeom prst="wedgeEllipseCallout">
            <a:avLst>
              <a:gd name="adj1" fmla="val -73525"/>
              <a:gd name="adj2" fmla="val 66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 Like – you know – new kinds of water management technology</a:t>
            </a:r>
            <a:endParaRPr lang="en-US" sz="3200" dirty="0"/>
          </a:p>
        </p:txBody>
      </p:sp>
    </p:spTree>
    <p:extLst>
      <p:ext uri="{BB962C8B-B14F-4D97-AF65-F5344CB8AC3E}">
        <p14:creationId xmlns:p14="http://schemas.microsoft.com/office/powerpoint/2010/main" val="20732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2+ Thousand Big Money Euro Royalty-Free Images, Stock Photos &amp; Picture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61" y="841226"/>
            <a:ext cx="4944579" cy="410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GB" dirty="0" smtClean="0"/>
              <a:t>And get your Mayor to</a:t>
            </a:r>
            <a:endParaRPr lang="en-GB" dirty="0"/>
          </a:p>
        </p:txBody>
      </p:sp>
      <p:sp>
        <p:nvSpPr>
          <p:cNvPr id="3" name="Title 1"/>
          <p:cNvSpPr txBox="1">
            <a:spLocks/>
          </p:cNvSpPr>
          <p:nvPr/>
        </p:nvSpPr>
        <p:spPr>
          <a:xfrm>
            <a:off x="0" y="5715000"/>
            <a:ext cx="9324528"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i="1" dirty="0" smtClean="0"/>
              <a:t>...maybe starting with a site wide plan for water management?</a:t>
            </a:r>
            <a:endParaRPr lang="en-GB" i="1" dirty="0"/>
          </a:p>
        </p:txBody>
      </p:sp>
      <p:sp>
        <p:nvSpPr>
          <p:cNvPr id="4" name="Title 1"/>
          <p:cNvSpPr txBox="1">
            <a:spLocks/>
          </p:cNvSpPr>
          <p:nvPr/>
        </p:nvSpPr>
        <p:spPr>
          <a:xfrm>
            <a:off x="0" y="4373726"/>
            <a:ext cx="8842375"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dirty="0" smtClean="0"/>
              <a:t>give you funds for your zoo masterplan  </a:t>
            </a:r>
            <a:endParaRPr lang="en-GB" dirty="0"/>
          </a:p>
        </p:txBody>
      </p:sp>
      <p:sp>
        <p:nvSpPr>
          <p:cNvPr id="5" name="AutoShape 2" descr="gold bullion saving concep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gold bullion saving concept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446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438400" cy="2697162"/>
          </a:xfrm>
        </p:spPr>
        <p:txBody>
          <a:bodyPr>
            <a:normAutofit fontScale="90000"/>
          </a:bodyPr>
          <a:lstStyle/>
          <a:p>
            <a:r>
              <a:rPr lang="en-GB" dirty="0" smtClean="0"/>
              <a:t>By this time the Mayor’s mind is working furiously…</a:t>
            </a:r>
            <a:endParaRPr lang="en-US" dirty="0"/>
          </a:p>
        </p:txBody>
      </p:sp>
      <p:pic>
        <p:nvPicPr>
          <p:cNvPr id="54274" name="Picture 2" descr="Image result for pensive man silhouette"/>
          <p:cNvPicPr>
            <a:picLocks noChangeAspect="1" noChangeArrowheads="1"/>
          </p:cNvPicPr>
          <p:nvPr/>
        </p:nvPicPr>
        <p:blipFill>
          <a:blip r:embed="rId2" cstate="print"/>
          <a:srcRect/>
          <a:stretch>
            <a:fillRect/>
          </a:stretch>
        </p:blipFill>
        <p:spPr bwMode="auto">
          <a:xfrm>
            <a:off x="1066800" y="4419600"/>
            <a:ext cx="1829266" cy="2743200"/>
          </a:xfrm>
          <a:prstGeom prst="rect">
            <a:avLst/>
          </a:prstGeom>
          <a:noFill/>
        </p:spPr>
      </p:pic>
      <p:sp>
        <p:nvSpPr>
          <p:cNvPr id="4" name="Cloud Callout 3"/>
          <p:cNvSpPr/>
          <p:nvPr/>
        </p:nvSpPr>
        <p:spPr>
          <a:xfrm>
            <a:off x="3429000" y="-228600"/>
            <a:ext cx="6248400" cy="6858000"/>
          </a:xfrm>
          <a:prstGeom prst="cloudCallout">
            <a:avLst>
              <a:gd name="adj1" fmla="val -68068"/>
              <a:gd name="adj2" fmla="val 252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rPr>
              <a:t>Anything that helps my city’s science base, help its citizens understand the importance of universities and research, and supports applied research so that it creates goods and services fits will my policy objectives perfectly</a:t>
            </a:r>
          </a:p>
          <a:p>
            <a:endParaRPr lang="en-GB" sz="2400" dirty="0" smtClean="0">
              <a:solidFill>
                <a:schemeClr val="tx1"/>
              </a:solidFill>
            </a:endParaRPr>
          </a:p>
          <a:p>
            <a:r>
              <a:rPr lang="en-GB" sz="2400" dirty="0" smtClean="0">
                <a:solidFill>
                  <a:schemeClr val="tx1"/>
                </a:solidFill>
              </a:rPr>
              <a:t>You know perhaps  I have been overlooking something here..</a:t>
            </a:r>
            <a:endParaRPr lang="en-US" sz="2400" dirty="0">
              <a:solidFill>
                <a:schemeClr val="tx1"/>
              </a:solidFill>
            </a:endParaRPr>
          </a:p>
        </p:txBody>
      </p:sp>
    </p:spTree>
    <p:extLst>
      <p:ext uri="{BB962C8B-B14F-4D97-AF65-F5344CB8AC3E}">
        <p14:creationId xmlns:p14="http://schemas.microsoft.com/office/powerpoint/2010/main" val="249388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the world"/>
          <p:cNvPicPr>
            <a:picLocks noChangeAspect="1" noChangeArrowheads="1"/>
          </p:cNvPicPr>
          <p:nvPr/>
        </p:nvPicPr>
        <p:blipFill>
          <a:blip r:embed="rId2" cstate="print"/>
          <a:srcRect/>
          <a:stretch>
            <a:fillRect/>
          </a:stretch>
        </p:blipFill>
        <p:spPr bwMode="auto">
          <a:xfrm>
            <a:off x="2676526" y="4495800"/>
            <a:ext cx="4705348" cy="2286001"/>
          </a:xfrm>
          <a:prstGeom prst="rect">
            <a:avLst/>
          </a:prstGeom>
          <a:noFill/>
        </p:spPr>
      </p:pic>
      <p:sp>
        <p:nvSpPr>
          <p:cNvPr id="2" name="Oval Callout 1"/>
          <p:cNvSpPr/>
          <p:nvPr/>
        </p:nvSpPr>
        <p:spPr>
          <a:xfrm>
            <a:off x="2133600" y="0"/>
            <a:ext cx="5791200" cy="4495800"/>
          </a:xfrm>
          <a:prstGeom prst="wedgeEllipseCallout">
            <a:avLst>
              <a:gd name="adj1" fmla="val -65562"/>
              <a:gd name="adj2" fmla="val 60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Then there are my links to other nations…zoos are not only about </a:t>
            </a:r>
            <a:r>
              <a:rPr lang="en-US" sz="3200" b="1" u="sng" dirty="0" smtClean="0"/>
              <a:t>here</a:t>
            </a:r>
            <a:r>
              <a:rPr lang="en-US" sz="3200" i="1" dirty="0" smtClean="0"/>
              <a:t>: </a:t>
            </a:r>
            <a:r>
              <a:rPr lang="en-US" sz="3200" dirty="0" smtClean="0"/>
              <a:t>they are normally also about </a:t>
            </a:r>
            <a:r>
              <a:rPr lang="en-US" sz="3200" b="1" u="sng" dirty="0" smtClean="0"/>
              <a:t>there</a:t>
            </a:r>
            <a:endParaRPr lang="en-US" sz="3200" b="1" u="sng" dirty="0"/>
          </a:p>
        </p:txBody>
      </p:sp>
      <p:pic>
        <p:nvPicPr>
          <p:cNvPr id="6" name="Picture 2" descr="Image result for man and woman in bar silhouette"/>
          <p:cNvPicPr>
            <a:picLocks noChangeAspect="1" noChangeArrowheads="1"/>
          </p:cNvPicPr>
          <p:nvPr/>
        </p:nvPicPr>
        <p:blipFill>
          <a:blip r:embed="rId3" cstate="print">
            <a:lum contrast="100000"/>
          </a:blip>
          <a:srcRect r="49109" b="60000"/>
          <a:stretch>
            <a:fillRect/>
          </a:stretch>
        </p:blipFill>
        <p:spPr bwMode="auto">
          <a:xfrm>
            <a:off x="-609600" y="5029200"/>
            <a:ext cx="1752600" cy="1828800"/>
          </a:xfrm>
          <a:prstGeom prst="rect">
            <a:avLst/>
          </a:prstGeom>
          <a:noFill/>
        </p:spPr>
      </p:pic>
    </p:spTree>
    <p:extLst>
      <p:ext uri="{BB962C8B-B14F-4D97-AF65-F5344CB8AC3E}">
        <p14:creationId xmlns:p14="http://schemas.microsoft.com/office/powerpoint/2010/main" val="244997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GB" dirty="0" smtClean="0"/>
              <a:t>  He pretty much shrugs again, glancing at his watch. She’s losing him. Once again he is making an assumption  </a:t>
            </a:r>
            <a:endParaRPr lang="en-US" dirty="0"/>
          </a:p>
        </p:txBody>
      </p:sp>
      <p:pic>
        <p:nvPicPr>
          <p:cNvPr id="5" name="Picture 4" descr="Image result for man and woman in bar silhouette"/>
          <p:cNvPicPr>
            <a:picLocks noChangeAspect="1" noChangeArrowheads="1"/>
          </p:cNvPicPr>
          <p:nvPr/>
        </p:nvPicPr>
        <p:blipFill>
          <a:blip r:embed="rId2" cstate="print">
            <a:biLevel thresh="50000"/>
          </a:blip>
          <a:srcRect l="48679" b="60000"/>
          <a:stretch>
            <a:fillRect/>
          </a:stretch>
        </p:blipFill>
        <p:spPr bwMode="auto">
          <a:xfrm>
            <a:off x="7772400" y="4953000"/>
            <a:ext cx="1767401" cy="1905000"/>
          </a:xfrm>
          <a:prstGeom prst="rect">
            <a:avLst/>
          </a:prstGeom>
          <a:solidFill>
            <a:srgbClr val="FF0000"/>
          </a:solidFill>
        </p:spPr>
      </p:pic>
      <p:sp>
        <p:nvSpPr>
          <p:cNvPr id="6" name="Oval Callout 5"/>
          <p:cNvSpPr/>
          <p:nvPr/>
        </p:nvSpPr>
        <p:spPr>
          <a:xfrm>
            <a:off x="769956" y="1981200"/>
            <a:ext cx="4876800" cy="4876800"/>
          </a:xfrm>
          <a:prstGeom prst="wedgeEllipseCallout">
            <a:avLst>
              <a:gd name="adj1" fmla="val 99253"/>
              <a:gd name="adj2" fmla="val 2976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 Well… yeah, yeah you do a great job telling visitors about the wonderful wildlife of Africa, Asia and Latin America</a:t>
            </a:r>
            <a:endParaRPr lang="en-US" sz="3200" dirty="0" smtClean="0">
              <a:solidFill>
                <a:schemeClr val="tx1"/>
              </a:solidFill>
            </a:endParaRPr>
          </a:p>
          <a:p>
            <a:pPr algn="ctr"/>
            <a:endParaRPr lang="en-US" sz="3200" dirty="0">
              <a:solidFill>
                <a:schemeClr val="tx1"/>
              </a:solidFill>
            </a:endParaRPr>
          </a:p>
        </p:txBody>
      </p:sp>
      <p:sp>
        <p:nvSpPr>
          <p:cNvPr id="7" name="Cloud Callout 6"/>
          <p:cNvSpPr/>
          <p:nvPr/>
        </p:nvSpPr>
        <p:spPr>
          <a:xfrm>
            <a:off x="5819872" y="1828800"/>
            <a:ext cx="3124200" cy="3124200"/>
          </a:xfrm>
          <a:prstGeom prst="cloudCallout">
            <a:avLst>
              <a:gd name="adj1" fmla="val 23801"/>
              <a:gd name="adj2" fmla="val 664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Getting a bit bored again now</a:t>
            </a:r>
            <a:endParaRPr lang="en-US" sz="2800" dirty="0"/>
          </a:p>
        </p:txBody>
      </p:sp>
    </p:spTree>
    <p:extLst>
      <p:ext uri="{BB962C8B-B14F-4D97-AF65-F5344CB8AC3E}">
        <p14:creationId xmlns:p14="http://schemas.microsoft.com/office/powerpoint/2010/main" val="38156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286000" y="1676400"/>
            <a:ext cx="6400800" cy="4495800"/>
          </a:xfrm>
          <a:prstGeom prst="wedgeEllipseCallout">
            <a:avLst>
              <a:gd name="adj1" fmla="val -56877"/>
              <a:gd name="adj2" fmla="val 4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No, no... You don’t quite understand...  Yes the experiences  I offer </a:t>
            </a:r>
            <a:r>
              <a:rPr lang="en-GB" sz="3200" i="1" dirty="0" smtClean="0"/>
              <a:t>do </a:t>
            </a:r>
            <a:r>
              <a:rPr lang="en-GB" sz="3200" dirty="0" smtClean="0"/>
              <a:t>start with the natural heritage of those places…</a:t>
            </a:r>
            <a:endParaRPr lang="en-US" sz="3200" dirty="0"/>
          </a:p>
        </p:txBody>
      </p:sp>
      <p:sp>
        <p:nvSpPr>
          <p:cNvPr id="4" name="Title 3"/>
          <p:cNvSpPr>
            <a:spLocks noGrp="1"/>
          </p:cNvSpPr>
          <p:nvPr>
            <p:ph type="title"/>
          </p:nvPr>
        </p:nvSpPr>
        <p:spPr/>
        <p:txBody>
          <a:bodyPr>
            <a:normAutofit/>
          </a:bodyPr>
          <a:lstStyle/>
          <a:p>
            <a:r>
              <a:rPr lang="en-GB" dirty="0" smtClean="0"/>
              <a:t>She corrects him</a:t>
            </a:r>
            <a:endParaRPr lang="en-US" dirty="0"/>
          </a:p>
        </p:txBody>
      </p:sp>
      <p:pic>
        <p:nvPicPr>
          <p:cNvPr id="6" name="Picture 2" descr="Image result for man and woman in bar silhouette"/>
          <p:cNvPicPr>
            <a:picLocks noChangeAspect="1" noChangeArrowheads="1"/>
          </p:cNvPicPr>
          <p:nvPr/>
        </p:nvPicPr>
        <p:blipFill>
          <a:blip r:embed="rId2" cstate="print">
            <a:lum contrast="100000"/>
          </a:blip>
          <a:srcRect r="49109" b="60000"/>
          <a:stretch>
            <a:fillRect/>
          </a:stretch>
        </p:blipFill>
        <p:spPr bwMode="auto">
          <a:xfrm>
            <a:off x="0" y="5029200"/>
            <a:ext cx="1752600" cy="1828800"/>
          </a:xfrm>
          <a:prstGeom prst="rect">
            <a:avLst/>
          </a:prstGeom>
          <a:noFill/>
        </p:spPr>
      </p:pic>
    </p:spTree>
    <p:extLst>
      <p:ext uri="{BB962C8B-B14F-4D97-AF65-F5344CB8AC3E}">
        <p14:creationId xmlns:p14="http://schemas.microsoft.com/office/powerpoint/2010/main" val="75205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bridge between peoples"/>
          <p:cNvPicPr>
            <a:picLocks noChangeAspect="1" noChangeArrowheads="1"/>
          </p:cNvPicPr>
          <p:nvPr/>
        </p:nvPicPr>
        <p:blipFill>
          <a:blip r:embed="rId2" cstate="print"/>
          <a:srcRect/>
          <a:stretch>
            <a:fillRect/>
          </a:stretch>
        </p:blipFill>
        <p:spPr bwMode="auto">
          <a:xfrm>
            <a:off x="4876800" y="4023360"/>
            <a:ext cx="4662586" cy="2834640"/>
          </a:xfrm>
          <a:prstGeom prst="rect">
            <a:avLst/>
          </a:prstGeom>
          <a:noFill/>
        </p:spPr>
      </p:pic>
      <p:pic>
        <p:nvPicPr>
          <p:cNvPr id="6" name="Picture 2" descr="Image result for man and woman in bar silhouette"/>
          <p:cNvPicPr>
            <a:picLocks noChangeAspect="1" noChangeArrowheads="1"/>
          </p:cNvPicPr>
          <p:nvPr/>
        </p:nvPicPr>
        <p:blipFill>
          <a:blip r:embed="rId3" cstate="print">
            <a:lum contrast="100000"/>
          </a:blip>
          <a:srcRect r="49109" b="60000"/>
          <a:stretch>
            <a:fillRect/>
          </a:stretch>
        </p:blipFill>
        <p:spPr bwMode="auto">
          <a:xfrm>
            <a:off x="0" y="5029200"/>
            <a:ext cx="1752600" cy="1828800"/>
          </a:xfrm>
          <a:prstGeom prst="rect">
            <a:avLst/>
          </a:prstGeom>
          <a:noFill/>
        </p:spPr>
      </p:pic>
      <p:sp>
        <p:nvSpPr>
          <p:cNvPr id="5" name="Oval Callout 4"/>
          <p:cNvSpPr/>
          <p:nvPr/>
        </p:nvSpPr>
        <p:spPr>
          <a:xfrm>
            <a:off x="896848" y="76200"/>
            <a:ext cx="6400800" cy="4495800"/>
          </a:xfrm>
          <a:prstGeom prst="wedgeEllipseCallout">
            <a:avLst>
              <a:gd name="adj1" fmla="val -36401"/>
              <a:gd name="adj2" fmla="val 65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But my projects can move on to talk to my visitors  = </a:t>
            </a:r>
            <a:r>
              <a:rPr lang="en-GB" sz="3200" b="1" i="1" dirty="0" smtClean="0"/>
              <a:t>your </a:t>
            </a:r>
            <a:r>
              <a:rPr lang="en-GB" sz="3200" dirty="0" smtClean="0"/>
              <a:t>voters about the wider culture of those countries… </a:t>
            </a:r>
            <a:r>
              <a:rPr lang="en-GB" sz="3200" b="1" i="1" dirty="0"/>
              <a:t>a</a:t>
            </a:r>
            <a:r>
              <a:rPr lang="en-GB" sz="3200" b="1" i="1" dirty="0" smtClean="0"/>
              <a:t>nd</a:t>
            </a:r>
            <a:r>
              <a:rPr lang="en-GB" sz="3200" i="1" dirty="0" smtClean="0"/>
              <a:t> </a:t>
            </a:r>
            <a:r>
              <a:rPr lang="en-GB" sz="3200" dirty="0" smtClean="0"/>
              <a:t>their societies </a:t>
            </a:r>
            <a:r>
              <a:rPr lang="en-GB" sz="3200" b="1" i="1" dirty="0"/>
              <a:t>a</a:t>
            </a:r>
            <a:r>
              <a:rPr lang="en-GB" sz="3200" b="1" i="1" dirty="0" smtClean="0"/>
              <a:t>nd </a:t>
            </a:r>
            <a:r>
              <a:rPr lang="en-GB" sz="3200" dirty="0" smtClean="0"/>
              <a:t>their economies</a:t>
            </a:r>
            <a:endParaRPr lang="en-US" sz="3200" dirty="0"/>
          </a:p>
        </p:txBody>
      </p:sp>
    </p:spTree>
    <p:extLst>
      <p:ext uri="{BB962C8B-B14F-4D97-AF65-F5344CB8AC3E}">
        <p14:creationId xmlns:p14="http://schemas.microsoft.com/office/powerpoint/2010/main" val="220035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And he thinks…</a:t>
            </a:r>
            <a:endParaRPr lang="en-US" dirty="0"/>
          </a:p>
        </p:txBody>
      </p:sp>
      <p:pic>
        <p:nvPicPr>
          <p:cNvPr id="5" name="Picture 4" descr="Image result for man and woman in bar silhouette"/>
          <p:cNvPicPr>
            <a:picLocks noChangeAspect="1" noChangeArrowheads="1"/>
          </p:cNvPicPr>
          <p:nvPr/>
        </p:nvPicPr>
        <p:blipFill>
          <a:blip r:embed="rId2" cstate="print">
            <a:biLevel thresh="50000"/>
          </a:blip>
          <a:srcRect l="48679" b="60000"/>
          <a:stretch>
            <a:fillRect/>
          </a:stretch>
        </p:blipFill>
        <p:spPr bwMode="auto">
          <a:xfrm>
            <a:off x="7772400" y="4953000"/>
            <a:ext cx="1767401" cy="1905000"/>
          </a:xfrm>
          <a:prstGeom prst="rect">
            <a:avLst/>
          </a:prstGeom>
          <a:solidFill>
            <a:srgbClr val="FF0000"/>
          </a:solidFill>
        </p:spPr>
      </p:pic>
      <p:sp>
        <p:nvSpPr>
          <p:cNvPr id="3" name="Cloud Callout 2"/>
          <p:cNvSpPr/>
          <p:nvPr/>
        </p:nvSpPr>
        <p:spPr>
          <a:xfrm>
            <a:off x="3505200" y="943377"/>
            <a:ext cx="5943600" cy="3810000"/>
          </a:xfrm>
          <a:prstGeom prst="cloudCallout">
            <a:avLst>
              <a:gd name="adj1" fmla="val 23682"/>
              <a:gd name="adj2" fmla="val 676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 So you can help my country and my government make new types of science and cultural links with emergent economies  </a:t>
            </a:r>
            <a:endParaRPr lang="en-US" sz="3200" b="1" dirty="0">
              <a:solidFill>
                <a:schemeClr val="tx1"/>
              </a:solidFill>
            </a:endParaRPr>
          </a:p>
        </p:txBody>
      </p:sp>
      <p:sp>
        <p:nvSpPr>
          <p:cNvPr id="6" name="Cloud Callout 5"/>
          <p:cNvSpPr/>
          <p:nvPr/>
        </p:nvSpPr>
        <p:spPr>
          <a:xfrm>
            <a:off x="3487220" y="943377"/>
            <a:ext cx="5943600" cy="3810000"/>
          </a:xfrm>
          <a:prstGeom prst="cloudCallout">
            <a:avLst>
              <a:gd name="adj1" fmla="val 23682"/>
              <a:gd name="adj2" fmla="val 676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 Which in turn can mean more trade links for my City... India, China, Latin America, Malaysia, Indonesia, South Africa … !</a:t>
            </a:r>
            <a:endParaRPr lang="en-US" sz="2000" dirty="0">
              <a:solidFill>
                <a:schemeClr val="tx1"/>
              </a:solidFill>
            </a:endParaRPr>
          </a:p>
        </p:txBody>
      </p:sp>
    </p:spTree>
    <p:extLst>
      <p:ext uri="{BB962C8B-B14F-4D97-AF65-F5344CB8AC3E}">
        <p14:creationId xmlns:p14="http://schemas.microsoft.com/office/powerpoint/2010/main" val="34118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an and woman in bar silhouette"/>
          <p:cNvPicPr>
            <a:picLocks noChangeAspect="1" noChangeArrowheads="1"/>
          </p:cNvPicPr>
          <p:nvPr/>
        </p:nvPicPr>
        <p:blipFill>
          <a:blip r:embed="rId2" cstate="print">
            <a:biLevel thresh="50000"/>
          </a:blip>
          <a:srcRect l="48679" b="60000"/>
          <a:stretch>
            <a:fillRect/>
          </a:stretch>
        </p:blipFill>
        <p:spPr bwMode="auto">
          <a:xfrm>
            <a:off x="7376599" y="4953000"/>
            <a:ext cx="1767401" cy="1905000"/>
          </a:xfrm>
          <a:prstGeom prst="rect">
            <a:avLst/>
          </a:prstGeom>
          <a:solidFill>
            <a:srgbClr val="FF0000"/>
          </a:solidFill>
        </p:spPr>
      </p:pic>
      <p:pic>
        <p:nvPicPr>
          <p:cNvPr id="64516" name="Picture 4" descr="Image result for international trade"/>
          <p:cNvPicPr>
            <a:picLocks noChangeAspect="1" noChangeArrowheads="1"/>
          </p:cNvPicPr>
          <p:nvPr/>
        </p:nvPicPr>
        <p:blipFill>
          <a:blip r:embed="rId3" cstate="print"/>
          <a:srcRect/>
          <a:stretch>
            <a:fillRect/>
          </a:stretch>
        </p:blipFill>
        <p:spPr bwMode="auto">
          <a:xfrm>
            <a:off x="533400" y="1905000"/>
            <a:ext cx="6667500" cy="4448175"/>
          </a:xfrm>
          <a:prstGeom prst="rect">
            <a:avLst/>
          </a:prstGeom>
          <a:noFill/>
        </p:spPr>
      </p:pic>
      <p:sp>
        <p:nvSpPr>
          <p:cNvPr id="10" name="Title 9"/>
          <p:cNvSpPr>
            <a:spLocks noGrp="1"/>
          </p:cNvSpPr>
          <p:nvPr>
            <p:ph type="title"/>
          </p:nvPr>
        </p:nvSpPr>
        <p:spPr/>
        <p:txBody>
          <a:bodyPr>
            <a:normAutofit fontScale="90000"/>
          </a:bodyPr>
          <a:lstStyle/>
          <a:p>
            <a:r>
              <a:rPr lang="en-GB" dirty="0" smtClean="0"/>
              <a:t>Because this is the </a:t>
            </a:r>
            <a:r>
              <a:rPr lang="en-GB" i="1" dirty="0" smtClean="0"/>
              <a:t>real</a:t>
            </a:r>
            <a:r>
              <a:rPr lang="en-GB" dirty="0" smtClean="0"/>
              <a:t> prize for the Mayor here..</a:t>
            </a:r>
            <a:endParaRPr lang="en-US" dirty="0"/>
          </a:p>
        </p:txBody>
      </p:sp>
    </p:spTree>
    <p:extLst>
      <p:ext uri="{BB962C8B-B14F-4D97-AF65-F5344CB8AC3E}">
        <p14:creationId xmlns:p14="http://schemas.microsoft.com/office/powerpoint/2010/main" val="201720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04800" y="304800"/>
            <a:ext cx="7010400" cy="5105400"/>
          </a:xfrm>
          <a:prstGeom prst="wedgeEllipseCallout">
            <a:avLst>
              <a:gd name="adj1" fmla="val -26862"/>
              <a:gd name="adj2" fmla="val 584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Then there is my social role. Think of zoos as large green oases in the middle of society, where all types of people mix together… in volunteering,  in community activities, in confidence building</a:t>
            </a:r>
            <a:endParaRPr lang="en-US" sz="3200" dirty="0"/>
          </a:p>
        </p:txBody>
      </p:sp>
      <p:pic>
        <p:nvPicPr>
          <p:cNvPr id="6" name="Picture 2" descr="Image result for man and woman in bar silhouette"/>
          <p:cNvPicPr>
            <a:picLocks noChangeAspect="1" noChangeArrowheads="1"/>
          </p:cNvPicPr>
          <p:nvPr/>
        </p:nvPicPr>
        <p:blipFill>
          <a:blip r:embed="rId2" cstate="print">
            <a:lum contrast="100000"/>
          </a:blip>
          <a:srcRect r="49109" b="60000"/>
          <a:stretch>
            <a:fillRect/>
          </a:stretch>
        </p:blipFill>
        <p:spPr bwMode="auto">
          <a:xfrm>
            <a:off x="0" y="5029200"/>
            <a:ext cx="1752600" cy="1828800"/>
          </a:xfrm>
          <a:prstGeom prst="rect">
            <a:avLst/>
          </a:prstGeom>
          <a:noFill/>
        </p:spPr>
      </p:pic>
      <p:sp>
        <p:nvSpPr>
          <p:cNvPr id="5" name="Oval Callout 4"/>
          <p:cNvSpPr/>
          <p:nvPr/>
        </p:nvSpPr>
        <p:spPr>
          <a:xfrm>
            <a:off x="-9872" y="195169"/>
            <a:ext cx="7772400" cy="5175520"/>
          </a:xfrm>
          <a:prstGeom prst="wedgeEllipseCallout">
            <a:avLst>
              <a:gd name="adj1" fmla="val -24281"/>
              <a:gd name="adj2" fmla="val 618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a huge potential to create new social capital</a:t>
            </a:r>
            <a:r>
              <a:rPr lang="en-GB" sz="3200" i="1" dirty="0" smtClean="0"/>
              <a:t>… </a:t>
            </a:r>
            <a:r>
              <a:rPr lang="en-GB" sz="3200" dirty="0" smtClean="0"/>
              <a:t>to bring divergent people together … higher standards of mental, social and physical wellbeing </a:t>
            </a:r>
            <a:endParaRPr lang="en-US" sz="3200" dirty="0"/>
          </a:p>
        </p:txBody>
      </p:sp>
      <p:sp>
        <p:nvSpPr>
          <p:cNvPr id="8" name="Oval Callout 7"/>
          <p:cNvSpPr/>
          <p:nvPr/>
        </p:nvSpPr>
        <p:spPr>
          <a:xfrm>
            <a:off x="-124172" y="195169"/>
            <a:ext cx="8001000" cy="5334000"/>
          </a:xfrm>
          <a:prstGeom prst="wedgeEllipseCallout">
            <a:avLst>
              <a:gd name="adj1" fmla="val -28426"/>
              <a:gd name="adj2" fmla="val 543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To put it very simply  </a:t>
            </a:r>
          </a:p>
          <a:p>
            <a:pPr algn="ctr"/>
            <a:endParaRPr lang="en-GB" sz="3200" dirty="0"/>
          </a:p>
          <a:p>
            <a:pPr algn="ctr"/>
            <a:r>
              <a:rPr lang="en-GB" sz="3200" dirty="0"/>
              <a:t>I</a:t>
            </a:r>
            <a:r>
              <a:rPr lang="en-GB" sz="3200" dirty="0" smtClean="0"/>
              <a:t> make people the people who elect you happier  </a:t>
            </a:r>
            <a:endParaRPr lang="en-US" sz="3200" dirty="0" smtClean="0"/>
          </a:p>
          <a:p>
            <a:pPr algn="ctr"/>
            <a:endParaRPr lang="en-GB" sz="2400" b="1" dirty="0" smtClean="0">
              <a:solidFill>
                <a:schemeClr val="bg1"/>
              </a:solidFill>
            </a:endParaRPr>
          </a:p>
        </p:txBody>
      </p:sp>
      <p:sp>
        <p:nvSpPr>
          <p:cNvPr id="26628" name="AutoShape 4" descr="Image result for Nature thera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Image result for Nature thera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4" name="Picture 10" descr="Image result for volunteering at the zoo"/>
          <p:cNvPicPr>
            <a:picLocks noChangeAspect="1" noChangeArrowheads="1"/>
          </p:cNvPicPr>
          <p:nvPr/>
        </p:nvPicPr>
        <p:blipFill>
          <a:blip r:embed="rId3" cstate="print"/>
          <a:srcRect/>
          <a:stretch>
            <a:fillRect/>
          </a:stretch>
        </p:blipFill>
        <p:spPr bwMode="auto">
          <a:xfrm rot="1179797">
            <a:off x="6563025" y="127659"/>
            <a:ext cx="2903178" cy="1920240"/>
          </a:xfrm>
          <a:prstGeom prst="rect">
            <a:avLst/>
          </a:prstGeom>
          <a:noFill/>
        </p:spPr>
      </p:pic>
      <p:pic>
        <p:nvPicPr>
          <p:cNvPr id="26626" name="Picture 2" descr="Image result for Community activities  the zoo"/>
          <p:cNvPicPr>
            <a:picLocks noChangeAspect="1" noChangeArrowheads="1"/>
          </p:cNvPicPr>
          <p:nvPr/>
        </p:nvPicPr>
        <p:blipFill>
          <a:blip r:embed="rId4" cstate="print"/>
          <a:srcRect/>
          <a:stretch>
            <a:fillRect/>
          </a:stretch>
        </p:blipFill>
        <p:spPr bwMode="auto">
          <a:xfrm rot="20788993">
            <a:off x="6421538" y="2280516"/>
            <a:ext cx="2777925" cy="1828800"/>
          </a:xfrm>
          <a:prstGeom prst="rect">
            <a:avLst/>
          </a:prstGeom>
          <a:noFill/>
        </p:spPr>
      </p:pic>
      <p:pic>
        <p:nvPicPr>
          <p:cNvPr id="26632" name="Picture 8" descr="Image result for Nature therapy"/>
          <p:cNvPicPr>
            <a:picLocks noChangeAspect="1" noChangeArrowheads="1"/>
          </p:cNvPicPr>
          <p:nvPr/>
        </p:nvPicPr>
        <p:blipFill>
          <a:blip r:embed="rId5" cstate="print"/>
          <a:srcRect/>
          <a:stretch>
            <a:fillRect/>
          </a:stretch>
        </p:blipFill>
        <p:spPr bwMode="auto">
          <a:xfrm rot="1094649">
            <a:off x="4805876" y="4400058"/>
            <a:ext cx="2484000" cy="2484000"/>
          </a:xfrm>
          <a:prstGeom prst="rect">
            <a:avLst/>
          </a:prstGeom>
          <a:noFill/>
        </p:spPr>
      </p:pic>
    </p:spTree>
    <p:extLst>
      <p:ext uri="{BB962C8B-B14F-4D97-AF65-F5344CB8AC3E}">
        <p14:creationId xmlns:p14="http://schemas.microsoft.com/office/powerpoint/2010/main" val="33602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allAtOnce"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an and woman in bar silhouette"/>
          <p:cNvPicPr>
            <a:picLocks noChangeAspect="1" noChangeArrowheads="1"/>
          </p:cNvPicPr>
          <p:nvPr/>
        </p:nvPicPr>
        <p:blipFill>
          <a:blip r:embed="rId2" cstate="print">
            <a:lum contrast="100000"/>
          </a:blip>
          <a:srcRect r="49109" b="60000"/>
          <a:stretch>
            <a:fillRect/>
          </a:stretch>
        </p:blipFill>
        <p:spPr bwMode="auto">
          <a:xfrm>
            <a:off x="0" y="5029200"/>
            <a:ext cx="1752600" cy="1828800"/>
          </a:xfrm>
          <a:prstGeom prst="rect">
            <a:avLst/>
          </a:prstGeom>
          <a:noFill/>
        </p:spPr>
      </p:pic>
      <p:sp>
        <p:nvSpPr>
          <p:cNvPr id="10" name="Oval Callout 9"/>
          <p:cNvSpPr/>
          <p:nvPr/>
        </p:nvSpPr>
        <p:spPr>
          <a:xfrm>
            <a:off x="1331640" y="1484784"/>
            <a:ext cx="5831160" cy="3925416"/>
          </a:xfrm>
          <a:prstGeom prst="wedgeEllipseCallout">
            <a:avLst>
              <a:gd name="adj1" fmla="val -39972"/>
              <a:gd name="adj2" fmla="val 592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I have to mention environmental technology… water conservation… energy efficient buildings</a:t>
            </a:r>
            <a:endParaRPr lang="en-US" sz="3200" dirty="0"/>
          </a:p>
        </p:txBody>
      </p:sp>
      <p:sp>
        <p:nvSpPr>
          <p:cNvPr id="5" name="Oval Callout 4"/>
          <p:cNvSpPr/>
          <p:nvPr/>
        </p:nvSpPr>
        <p:spPr>
          <a:xfrm>
            <a:off x="1187624" y="1322244"/>
            <a:ext cx="5741072" cy="5029200"/>
          </a:xfrm>
          <a:prstGeom prst="wedgeEllipseCallout">
            <a:avLst>
              <a:gd name="adj1" fmla="val -42113"/>
              <a:gd name="adj2" fmla="val 38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Where better to introduce huge demographics to the carbon neutral society  than a place where people </a:t>
            </a:r>
            <a:r>
              <a:rPr lang="en-GB" sz="3200" i="1" dirty="0" smtClean="0"/>
              <a:t>already</a:t>
            </a:r>
            <a:r>
              <a:rPr lang="en-GB" sz="3200" dirty="0" smtClean="0"/>
              <a:t> come to learn about the environment</a:t>
            </a:r>
            <a:endParaRPr lang="en-US" sz="3200" dirty="0"/>
          </a:p>
        </p:txBody>
      </p:sp>
      <p:sp>
        <p:nvSpPr>
          <p:cNvPr id="8" name="Title 9"/>
          <p:cNvSpPr>
            <a:spLocks noGrp="1"/>
          </p:cNvSpPr>
          <p:nvPr>
            <p:ph type="title"/>
          </p:nvPr>
        </p:nvSpPr>
        <p:spPr>
          <a:xfrm>
            <a:off x="457200" y="274638"/>
            <a:ext cx="6491064" cy="1143000"/>
          </a:xfrm>
        </p:spPr>
        <p:txBody>
          <a:bodyPr>
            <a:normAutofit fontScale="90000"/>
          </a:bodyPr>
          <a:lstStyle/>
          <a:p>
            <a:r>
              <a:rPr lang="en-GB" dirty="0" smtClean="0"/>
              <a:t>Now she comes to the topic at hand</a:t>
            </a:r>
            <a:endParaRPr lang="en-US" dirty="0"/>
          </a:p>
        </p:txBody>
      </p:sp>
      <p:pic>
        <p:nvPicPr>
          <p:cNvPr id="25604" name="Picture 4" descr="Recycling"/>
          <p:cNvPicPr>
            <a:picLocks noChangeAspect="1" noChangeArrowheads="1"/>
          </p:cNvPicPr>
          <p:nvPr/>
        </p:nvPicPr>
        <p:blipFill>
          <a:blip r:embed="rId3" cstate="print"/>
          <a:srcRect/>
          <a:stretch>
            <a:fillRect/>
          </a:stretch>
        </p:blipFill>
        <p:spPr bwMode="auto">
          <a:xfrm rot="1441873">
            <a:off x="6705600" y="304800"/>
            <a:ext cx="2857500" cy="2600325"/>
          </a:xfrm>
          <a:prstGeom prst="rect">
            <a:avLst/>
          </a:prstGeom>
          <a:noFill/>
        </p:spPr>
      </p:pic>
      <p:pic>
        <p:nvPicPr>
          <p:cNvPr id="7" name="Picture 2" descr="https://www.czechrepublicproduct.com/assets/images-firma/6.jpg"/>
          <p:cNvPicPr>
            <a:picLocks noChangeAspect="1" noChangeArrowheads="1"/>
          </p:cNvPicPr>
          <p:nvPr/>
        </p:nvPicPr>
        <p:blipFill>
          <a:blip r:embed="rId4" cstate="print"/>
          <a:srcRect r="73818"/>
          <a:stretch>
            <a:fillRect/>
          </a:stretch>
        </p:blipFill>
        <p:spPr bwMode="auto">
          <a:xfrm rot="20226937">
            <a:off x="7178176" y="1888092"/>
            <a:ext cx="1371600" cy="3333750"/>
          </a:xfrm>
          <a:prstGeom prst="rect">
            <a:avLst/>
          </a:prstGeom>
          <a:noFill/>
        </p:spPr>
      </p:pic>
      <p:pic>
        <p:nvPicPr>
          <p:cNvPr id="25602" name="Picture 2" descr="http://en.photonenergy.com/imagebank/17572577/210/162/crop/milcice_08_tumb.jpg"/>
          <p:cNvPicPr>
            <a:picLocks noChangeAspect="1" noChangeArrowheads="1"/>
          </p:cNvPicPr>
          <p:nvPr/>
        </p:nvPicPr>
        <p:blipFill>
          <a:blip r:embed="rId5" cstate="print"/>
          <a:srcRect/>
          <a:stretch>
            <a:fillRect/>
          </a:stretch>
        </p:blipFill>
        <p:spPr bwMode="auto">
          <a:xfrm rot="1647853">
            <a:off x="6743740" y="4641872"/>
            <a:ext cx="2438400" cy="1752600"/>
          </a:xfrm>
          <a:prstGeom prst="rect">
            <a:avLst/>
          </a:prstGeom>
          <a:noFill/>
        </p:spPr>
      </p:pic>
    </p:spTree>
    <p:extLst>
      <p:ext uri="{BB962C8B-B14F-4D97-AF65-F5344CB8AC3E}">
        <p14:creationId xmlns:p14="http://schemas.microsoft.com/office/powerpoint/2010/main" val="225777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10098340"/>
              </p:ext>
            </p:extLst>
          </p:nvPr>
        </p:nvGraphicFramePr>
        <p:xfrm>
          <a:off x="1907704" y="-171400"/>
          <a:ext cx="7560568" cy="699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332656"/>
            <a:ext cx="2483768" cy="4608512"/>
          </a:xfrm>
        </p:spPr>
        <p:txBody>
          <a:bodyPr>
            <a:normAutofit/>
          </a:bodyPr>
          <a:lstStyle/>
          <a:p>
            <a:r>
              <a:rPr lang="en-GB" dirty="0" smtClean="0"/>
              <a:t>It is all coming together in the Mayor’s head</a:t>
            </a:r>
            <a:endParaRPr lang="en-US" dirty="0"/>
          </a:p>
        </p:txBody>
      </p:sp>
      <p:pic>
        <p:nvPicPr>
          <p:cNvPr id="5" name="Picture 4" descr="Image result for man and woman in bar silhouette"/>
          <p:cNvPicPr>
            <a:picLocks noChangeAspect="1" noChangeArrowheads="1"/>
          </p:cNvPicPr>
          <p:nvPr/>
        </p:nvPicPr>
        <p:blipFill>
          <a:blip r:embed="rId7" cstate="print">
            <a:biLevel thresh="50000"/>
          </a:blip>
          <a:srcRect l="48679" b="60000"/>
          <a:stretch>
            <a:fillRect/>
          </a:stretch>
        </p:blipFill>
        <p:spPr bwMode="auto">
          <a:xfrm>
            <a:off x="4907499" y="2492896"/>
            <a:ext cx="1767401" cy="1905000"/>
          </a:xfrm>
          <a:prstGeom prst="rect">
            <a:avLst/>
          </a:prstGeom>
          <a:solidFill>
            <a:srgbClr val="FF0000"/>
          </a:solidFill>
        </p:spPr>
      </p:pic>
      <p:pic>
        <p:nvPicPr>
          <p:cNvPr id="13" name="Picture 2" descr="Thought bubble thought and speech bubbles clip art"/>
          <p:cNvPicPr>
            <a:picLocks noChangeAspect="1" noChangeArrowheads="1"/>
          </p:cNvPicPr>
          <p:nvPr/>
        </p:nvPicPr>
        <p:blipFill>
          <a:blip r:embed="rId8" cstate="print"/>
          <a:srcRect l="16923" t="67721" r="51111" b="7208"/>
          <a:stretch>
            <a:fillRect/>
          </a:stretch>
        </p:blipFill>
        <p:spPr bwMode="auto">
          <a:xfrm>
            <a:off x="5379500" y="1730896"/>
            <a:ext cx="1295400" cy="762000"/>
          </a:xfrm>
          <a:prstGeom prst="rect">
            <a:avLst/>
          </a:prstGeom>
          <a:noFill/>
        </p:spPr>
      </p:pic>
    </p:spTree>
    <p:extLst>
      <p:ext uri="{BB962C8B-B14F-4D97-AF65-F5344CB8AC3E}">
        <p14:creationId xmlns:p14="http://schemas.microsoft.com/office/powerpoint/2010/main" val="78985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72D4ECF-A78E-4B76-9D04-F13E73DC97B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6732BEA0-5896-4B36-8F46-4ACECA0F23E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1BA95C90-A159-40FF-B897-FE4C1FAC94F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4CA0DD6-84BA-46AD-A7D9-6FE72B6DF28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12D1DA4E-670A-4261-9EE1-D40B53C8263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5AB49669-39F7-41D3-82FA-FBBD53F2B6D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93382390-2B6A-47B0-813E-3F779F9BAB1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7C2FDE8F-EA9B-400F-925F-8F99CA2A46A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804C61F6-343F-4FFA-A0D4-A379D7B7F37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79EC536D-2C6F-4024-B1F1-B2A24965DA8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5702723A-5446-4EEB-8A35-AC64CECD59B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B5712EFC-DE2A-4FFF-A172-89DACCBB05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0" descr="Businesswoman Silhouette Stock Illustrations – 25,582 Businesswoman  Silhouette Stock Illustrations, Vectors &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614902"/>
            <a:ext cx="4644000" cy="464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096" y="0"/>
            <a:ext cx="5554960" cy="1143000"/>
          </a:xfrm>
        </p:spPr>
        <p:txBody>
          <a:bodyPr>
            <a:normAutofit fontScale="90000"/>
          </a:bodyPr>
          <a:lstStyle/>
          <a:p>
            <a:r>
              <a:rPr lang="en-GB" dirty="0" smtClean="0"/>
              <a:t>“The Zoo Director’s Dilemma”...</a:t>
            </a:r>
            <a:endParaRPr lang="en-GB" dirty="0"/>
          </a:p>
        </p:txBody>
      </p:sp>
      <p:sp>
        <p:nvSpPr>
          <p:cNvPr id="5" name="Cloud Callout 4"/>
          <p:cNvSpPr/>
          <p:nvPr/>
        </p:nvSpPr>
        <p:spPr>
          <a:xfrm>
            <a:off x="4661752" y="548680"/>
            <a:ext cx="4107512" cy="2201416"/>
          </a:xfrm>
          <a:prstGeom prst="cloudCallout">
            <a:avLst>
              <a:gd name="adj1" fmla="val -62891"/>
              <a:gd name="adj2" fmla="val 16089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smtClean="0">
                <a:solidFill>
                  <a:schemeClr val="tx1"/>
                </a:solidFill>
              </a:rPr>
              <a:t> </a:t>
            </a:r>
            <a:r>
              <a:rPr lang="en-GB" sz="2400" dirty="0" smtClean="0">
                <a:solidFill>
                  <a:schemeClr val="tx1"/>
                </a:solidFill>
              </a:rPr>
              <a:t> But I should really do this as part of my overall master planning    </a:t>
            </a:r>
            <a:endParaRPr lang="en-US" sz="2000" dirty="0">
              <a:solidFill>
                <a:schemeClr val="tx1"/>
              </a:solidFill>
            </a:endParaRPr>
          </a:p>
        </p:txBody>
      </p:sp>
      <p:sp>
        <p:nvSpPr>
          <p:cNvPr id="6" name="Cloud Callout 5"/>
          <p:cNvSpPr/>
          <p:nvPr/>
        </p:nvSpPr>
        <p:spPr>
          <a:xfrm>
            <a:off x="-252536" y="3792488"/>
            <a:ext cx="3811096" cy="2378224"/>
          </a:xfrm>
          <a:prstGeom prst="cloudCallout">
            <a:avLst>
              <a:gd name="adj1" fmla="val 53340"/>
              <a:gd name="adj2" fmla="val 255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   And anyway  where do I get the money for ANY of this?</a:t>
            </a:r>
            <a:endParaRPr lang="en-US" sz="2000" dirty="0">
              <a:solidFill>
                <a:schemeClr val="tx1"/>
              </a:solidFill>
            </a:endParaRPr>
          </a:p>
        </p:txBody>
      </p:sp>
      <p:sp>
        <p:nvSpPr>
          <p:cNvPr id="7" name="Cloud Callout 6"/>
          <p:cNvSpPr/>
          <p:nvPr/>
        </p:nvSpPr>
        <p:spPr>
          <a:xfrm>
            <a:off x="5571260" y="2601887"/>
            <a:ext cx="3816656" cy="2162774"/>
          </a:xfrm>
          <a:prstGeom prst="cloudCallout">
            <a:avLst>
              <a:gd name="adj1" fmla="val -66130"/>
              <a:gd name="adj2" fmla="val 5632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  Easier though to develop the Zoo bit by bit. </a:t>
            </a:r>
            <a:endParaRPr lang="en-US" sz="2000" dirty="0">
              <a:solidFill>
                <a:schemeClr val="tx1"/>
              </a:solidFill>
            </a:endParaRPr>
          </a:p>
        </p:txBody>
      </p:sp>
      <p:sp>
        <p:nvSpPr>
          <p:cNvPr id="8" name="Cloud Callout 7"/>
          <p:cNvSpPr/>
          <p:nvPr/>
        </p:nvSpPr>
        <p:spPr>
          <a:xfrm>
            <a:off x="307975" y="1100708"/>
            <a:ext cx="3816424" cy="2589901"/>
          </a:xfrm>
          <a:prstGeom prst="cloudCallout">
            <a:avLst>
              <a:gd name="adj1" fmla="val 55994"/>
              <a:gd name="adj2" fmla="val 9129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  Oh God... I really need to sort out all my bloody water problems!</a:t>
            </a:r>
            <a:endParaRPr lang="en-US" sz="2000" dirty="0">
              <a:solidFill>
                <a:schemeClr val="tx1"/>
              </a:solidFill>
            </a:endParaRPr>
          </a:p>
        </p:txBody>
      </p:sp>
      <p:sp>
        <p:nvSpPr>
          <p:cNvPr id="3" name="Rectangle 2"/>
          <p:cNvSpPr/>
          <p:nvPr/>
        </p:nvSpPr>
        <p:spPr>
          <a:xfrm>
            <a:off x="3707904" y="2636912"/>
            <a:ext cx="1863356" cy="163121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0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10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Cloud Callout 8"/>
          <p:cNvSpPr/>
          <p:nvPr/>
        </p:nvSpPr>
        <p:spPr>
          <a:xfrm>
            <a:off x="6309396" y="4275057"/>
            <a:ext cx="3096344" cy="1905813"/>
          </a:xfrm>
          <a:prstGeom prst="cloudCallout">
            <a:avLst>
              <a:gd name="adj1" fmla="val -91325"/>
              <a:gd name="adj2" fmla="val -8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   Each exhibit or area separately?</a:t>
            </a:r>
            <a:endParaRPr lang="en-US" sz="2000" dirty="0">
              <a:solidFill>
                <a:schemeClr val="tx1"/>
              </a:solidFill>
            </a:endParaRPr>
          </a:p>
        </p:txBody>
      </p:sp>
      <p:sp>
        <p:nvSpPr>
          <p:cNvPr id="11" name="AutoShape 2" descr="Businesswoman Silhouette Waiting | Great PowerPoint ClipArt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354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200" y="836712"/>
            <a:ext cx="2438400" cy="2697162"/>
          </a:xfrm>
        </p:spPr>
        <p:txBody>
          <a:bodyPr>
            <a:normAutofit fontScale="90000"/>
          </a:bodyPr>
          <a:lstStyle/>
          <a:p>
            <a:r>
              <a:rPr lang="en-GB" dirty="0" smtClean="0"/>
              <a:t>And he can see a ‘virtuous circle’ here</a:t>
            </a:r>
            <a:endParaRPr lang="en-US" dirty="0"/>
          </a:p>
        </p:txBody>
      </p:sp>
      <p:pic>
        <p:nvPicPr>
          <p:cNvPr id="54274" name="Picture 2" descr="Image result for pensive man silhouette"/>
          <p:cNvPicPr>
            <a:picLocks noChangeAspect="1" noChangeArrowheads="1"/>
          </p:cNvPicPr>
          <p:nvPr/>
        </p:nvPicPr>
        <p:blipFill>
          <a:blip r:embed="rId2" cstate="print"/>
          <a:srcRect/>
          <a:stretch>
            <a:fillRect/>
          </a:stretch>
        </p:blipFill>
        <p:spPr bwMode="auto">
          <a:xfrm>
            <a:off x="6660232" y="4293096"/>
            <a:ext cx="1829266" cy="2743200"/>
          </a:xfrm>
          <a:prstGeom prst="rect">
            <a:avLst/>
          </a:prstGeom>
          <a:noFill/>
        </p:spPr>
      </p:pic>
      <p:graphicFrame>
        <p:nvGraphicFramePr>
          <p:cNvPr id="3" name="Diagram 2"/>
          <p:cNvGraphicFramePr/>
          <p:nvPr>
            <p:extLst>
              <p:ext uri="{D42A27DB-BD31-4B8C-83A1-F6EECF244321}">
                <p14:modId xmlns:p14="http://schemas.microsoft.com/office/powerpoint/2010/main" val="1536952079"/>
              </p:ext>
            </p:extLst>
          </p:nvPr>
        </p:nvGraphicFramePr>
        <p:xfrm>
          <a:off x="251520" y="188640"/>
          <a:ext cx="6096000" cy="5477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58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5F8DCE4-ABCB-4C5F-A7B7-90F245F480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9B9BDCD-C041-45FC-AE18-D28CB29F2C2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8936084E-22AD-4A2A-90FC-623EC416FAA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2AB4F080-A13D-4778-9099-6D22611AC57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D74BA1E7-6F7D-4A60-87FA-5D1F87AAF9B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FA731A7B-C464-41A1-A85E-B29F02E6393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53D1268D-F988-4203-B063-6008D268F0D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graphicEl>
                                              <a:dgm id="{D7953828-A1C6-4CBF-9252-8776E1D9294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graphicEl>
                                              <a:dgm id="{D148BE5C-D2A5-48D1-9BA7-7A5F9E3F3EF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graphicEl>
                                              <a:dgm id="{EEA183DA-846D-4BA4-B903-726B88F91E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an and woman in bar silhouette"/>
          <p:cNvPicPr>
            <a:picLocks noChangeAspect="1" noChangeArrowheads="1"/>
          </p:cNvPicPr>
          <p:nvPr/>
        </p:nvPicPr>
        <p:blipFill>
          <a:blip r:embed="rId2" cstate="print">
            <a:biLevel thresh="50000"/>
          </a:blip>
          <a:srcRect l="48679" b="60000"/>
          <a:stretch>
            <a:fillRect/>
          </a:stretch>
        </p:blipFill>
        <p:spPr bwMode="auto">
          <a:xfrm>
            <a:off x="0" y="4953000"/>
            <a:ext cx="1767401" cy="1905000"/>
          </a:xfrm>
          <a:prstGeom prst="rect">
            <a:avLst/>
          </a:prstGeom>
          <a:solidFill>
            <a:srgbClr val="FF0000"/>
          </a:solidFill>
          <a:scene3d>
            <a:camera prst="orthographicFront">
              <a:rot lat="0" lon="10800000" rev="0"/>
            </a:camera>
            <a:lightRig rig="threePt" dir="t"/>
          </a:scene3d>
        </p:spPr>
      </p:pic>
      <p:sp>
        <p:nvSpPr>
          <p:cNvPr id="4" name="Oval Callout 3"/>
          <p:cNvSpPr/>
          <p:nvPr/>
        </p:nvSpPr>
        <p:spPr>
          <a:xfrm>
            <a:off x="0" y="304800"/>
            <a:ext cx="5181600" cy="3657600"/>
          </a:xfrm>
          <a:prstGeom prst="wedgeEllipseCallout">
            <a:avLst>
              <a:gd name="adj1" fmla="val -19042"/>
              <a:gd name="adj2" fmla="val 897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 It strikes me Madam Director, that with my help,  and a little creativity on both parts, you could help me with my agenda, whilst still staying devoted to your biodiversity mission</a:t>
            </a:r>
            <a:endParaRPr lang="en-US" sz="2400" dirty="0">
              <a:solidFill>
                <a:schemeClr val="tx1"/>
              </a:solidFill>
            </a:endParaRPr>
          </a:p>
        </p:txBody>
      </p:sp>
      <p:pic>
        <p:nvPicPr>
          <p:cNvPr id="6" name="Picture 2" descr="Image result for man and woman in bar silhouette"/>
          <p:cNvPicPr>
            <a:picLocks noChangeAspect="1" noChangeArrowheads="1"/>
          </p:cNvPicPr>
          <p:nvPr/>
        </p:nvPicPr>
        <p:blipFill>
          <a:blip r:embed="rId2" cstate="print">
            <a:lum contrast="100000"/>
          </a:blip>
          <a:srcRect r="49109" b="60000"/>
          <a:stretch>
            <a:fillRect/>
          </a:stretch>
        </p:blipFill>
        <p:spPr bwMode="auto">
          <a:xfrm>
            <a:off x="7696200" y="5029200"/>
            <a:ext cx="1752600" cy="1828800"/>
          </a:xfrm>
          <a:prstGeom prst="rect">
            <a:avLst/>
          </a:prstGeom>
          <a:noFill/>
          <a:scene3d>
            <a:camera prst="orthographicFront">
              <a:rot lat="0" lon="10800000" rev="0"/>
            </a:camera>
            <a:lightRig rig="threePt" dir="t"/>
          </a:scene3d>
        </p:spPr>
      </p:pic>
      <p:sp>
        <p:nvSpPr>
          <p:cNvPr id="7" name="Oval Callout 6"/>
          <p:cNvSpPr/>
          <p:nvPr/>
        </p:nvSpPr>
        <p:spPr>
          <a:xfrm>
            <a:off x="5410200" y="685800"/>
            <a:ext cx="3733800" cy="3657600"/>
          </a:xfrm>
          <a:prstGeom prst="wedgeEllipseCallout">
            <a:avLst>
              <a:gd name="adj1" fmla="val 17078"/>
              <a:gd name="adj2" fmla="val 80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a:t>
            </a:r>
            <a:r>
              <a:rPr lang="en-GB" sz="2400" dirty="0" smtClean="0"/>
              <a:t>I really could not have put it better myself, Mr Mayor!</a:t>
            </a:r>
            <a:endParaRPr lang="en-US" sz="2400" dirty="0"/>
          </a:p>
        </p:txBody>
      </p:sp>
      <p:sp>
        <p:nvSpPr>
          <p:cNvPr id="8" name="Oval Callout 7"/>
          <p:cNvSpPr/>
          <p:nvPr/>
        </p:nvSpPr>
        <p:spPr>
          <a:xfrm>
            <a:off x="2743200" y="3175571"/>
            <a:ext cx="3733800" cy="3657600"/>
          </a:xfrm>
          <a:prstGeom prst="wedgeEllipseCallout">
            <a:avLst>
              <a:gd name="adj1" fmla="val 89172"/>
              <a:gd name="adj2" fmla="val 24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a:t>
            </a:r>
            <a:r>
              <a:rPr lang="en-GB" sz="2400" dirty="0" smtClean="0"/>
              <a:t>This could be </a:t>
            </a:r>
            <a:r>
              <a:rPr lang="en-GB" sz="2400" dirty="0"/>
              <a:t>t</a:t>
            </a:r>
            <a:r>
              <a:rPr lang="en-GB" sz="2400" dirty="0" smtClean="0"/>
              <a:t>he beginning of a beautiful friendship  </a:t>
            </a:r>
            <a:endParaRPr lang="en-US" sz="2400" dirty="0"/>
          </a:p>
        </p:txBody>
      </p:sp>
    </p:spTree>
    <p:extLst>
      <p:ext uri="{BB962C8B-B14F-4D97-AF65-F5344CB8AC3E}">
        <p14:creationId xmlns:p14="http://schemas.microsoft.com/office/powerpoint/2010/main" val="35827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20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348880"/>
            <a:ext cx="8229600" cy="1143000"/>
          </a:xfrm>
        </p:spPr>
        <p:txBody>
          <a:bodyPr>
            <a:normAutofit fontScale="90000"/>
          </a:bodyPr>
          <a:lstStyle/>
          <a:p>
            <a:r>
              <a:rPr lang="en-GB" dirty="0"/>
              <a:t/>
            </a:r>
            <a:br>
              <a:rPr lang="en-GB" dirty="0"/>
            </a:br>
            <a:r>
              <a:rPr lang="en-GB" dirty="0"/>
              <a:t> </a:t>
            </a:r>
            <a:r>
              <a:rPr lang="en-GB" dirty="0" err="1"/>
              <a:t>Moc</a:t>
            </a:r>
            <a:r>
              <a:rPr lang="en-GB" dirty="0"/>
              <a:t> </a:t>
            </a:r>
            <a:r>
              <a:rPr lang="en-GB" dirty="0" err="1"/>
              <a:t>děkuji</a:t>
            </a:r>
            <a:r>
              <a:rPr lang="en-GB" dirty="0"/>
              <a:t>!</a:t>
            </a:r>
            <a:r>
              <a:rPr lang="en-GB" dirty="0" smtClean="0"/>
              <a:t/>
            </a:r>
            <a:br>
              <a:rPr lang="en-GB" dirty="0" smtClean="0"/>
            </a:br>
            <a:r>
              <a:rPr lang="en-GB" dirty="0" smtClean="0"/>
              <a:t>Many thanks!</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John </a:t>
            </a:r>
            <a:r>
              <a:rPr lang="en-GB" dirty="0" smtClean="0"/>
              <a:t>Regan</a:t>
            </a:r>
            <a:br>
              <a:rPr lang="en-GB" dirty="0" smtClean="0"/>
            </a:br>
            <a:r>
              <a:rPr lang="en-GB" dirty="0" smtClean="0"/>
              <a:t>BioParc </a:t>
            </a:r>
            <a:r>
              <a:rPr lang="en-GB" smtClean="0"/>
              <a:t>Concepts International</a:t>
            </a:r>
            <a:r>
              <a:rPr lang="en-GB" dirty="0"/>
              <a:t/>
            </a:r>
            <a:br>
              <a:rPr lang="en-GB" dirty="0"/>
            </a:br>
            <a:r>
              <a:rPr lang="en-GB" sz="3600" dirty="0"/>
              <a:t>https://www.johnreganassociates.com</a:t>
            </a:r>
            <a:r>
              <a:rPr lang="en-GB" sz="3600" dirty="0" smtClean="0"/>
              <a:t>/</a:t>
            </a:r>
            <a:br>
              <a:rPr lang="en-GB" sz="3600" dirty="0" smtClean="0"/>
            </a:br>
            <a:endParaRPr lang="en-GB" sz="3600" dirty="0"/>
          </a:p>
        </p:txBody>
      </p:sp>
    </p:spTree>
    <p:extLst>
      <p:ext uri="{BB962C8B-B14F-4D97-AF65-F5344CB8AC3E}">
        <p14:creationId xmlns:p14="http://schemas.microsoft.com/office/powerpoint/2010/main" val="551261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emayorofoldtown.com/wp-content/uploads/Mayor-Logo-Vector-circle.png"/>
          <p:cNvPicPr>
            <a:picLocks noChangeAspect="1" noChangeArrowheads="1"/>
          </p:cNvPicPr>
          <p:nvPr/>
        </p:nvPicPr>
        <p:blipFill rotWithShape="1">
          <a:blip r:embed="rId2">
            <a:extLst>
              <a:ext uri="{28A0092B-C50C-407E-A947-70E740481C1C}">
                <a14:useLocalDpi xmlns:a14="http://schemas.microsoft.com/office/drawing/2010/main" val="0"/>
              </a:ext>
            </a:extLst>
          </a:blip>
          <a:srcRect l="-2881" t="-26063" r="2881" b="26063"/>
          <a:stretch/>
        </p:blipFill>
        <p:spPr bwMode="auto">
          <a:xfrm>
            <a:off x="-923636" y="1988840"/>
            <a:ext cx="4716000" cy="471600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3131840" y="1052736"/>
            <a:ext cx="7020272" cy="5035500"/>
          </a:xfrm>
          <a:prstGeom prst="cloudCallout">
            <a:avLst>
              <a:gd name="adj1" fmla="val -64225"/>
              <a:gd name="adj2" fmla="val 251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Yes I know that all things that the zoo </a:t>
            </a:r>
            <a:r>
              <a:rPr lang="en-GB" sz="2800" b="1" dirty="0" smtClean="0">
                <a:solidFill>
                  <a:schemeClr val="tx1"/>
                </a:solidFill>
              </a:rPr>
              <a:t>does - biodiversity, tourism, etc. </a:t>
            </a:r>
            <a:r>
              <a:rPr lang="en-GB" sz="2800" b="1" dirty="0">
                <a:solidFill>
                  <a:schemeClr val="tx1"/>
                </a:solidFill>
              </a:rPr>
              <a:t>are important. </a:t>
            </a:r>
            <a:endParaRPr lang="en-GB" sz="2800" b="1" dirty="0" smtClean="0">
              <a:solidFill>
                <a:schemeClr val="tx1"/>
              </a:solidFill>
            </a:endParaRPr>
          </a:p>
          <a:p>
            <a:pPr algn="ctr"/>
            <a:endParaRPr lang="en-GB" sz="2800" b="1" dirty="0">
              <a:solidFill>
                <a:schemeClr val="tx1"/>
              </a:solidFill>
            </a:endParaRPr>
          </a:p>
          <a:p>
            <a:pPr algn="ctr"/>
            <a:r>
              <a:rPr lang="en-GB" sz="2800" b="1" dirty="0" smtClean="0">
                <a:solidFill>
                  <a:schemeClr val="tx1"/>
                </a:solidFill>
              </a:rPr>
              <a:t> </a:t>
            </a:r>
            <a:endParaRPr lang="en-GB" sz="2800" b="1" dirty="0">
              <a:solidFill>
                <a:schemeClr val="tx1"/>
              </a:solidFill>
            </a:endParaRPr>
          </a:p>
        </p:txBody>
      </p:sp>
      <p:sp>
        <p:nvSpPr>
          <p:cNvPr id="7" name="Cloud Callout 6"/>
          <p:cNvSpPr/>
          <p:nvPr/>
        </p:nvSpPr>
        <p:spPr>
          <a:xfrm>
            <a:off x="3203848" y="1196752"/>
            <a:ext cx="7020272" cy="5035500"/>
          </a:xfrm>
          <a:prstGeom prst="cloudCallout">
            <a:avLst>
              <a:gd name="adj1" fmla="val -66215"/>
              <a:gd name="adj2" fmla="val 249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 . </a:t>
            </a:r>
          </a:p>
          <a:p>
            <a:pPr algn="ctr"/>
            <a:endParaRPr lang="en-GB" sz="2800" b="1" dirty="0">
              <a:solidFill>
                <a:schemeClr val="tx1"/>
              </a:solidFill>
            </a:endParaRPr>
          </a:p>
          <a:p>
            <a:pPr algn="ctr"/>
            <a:r>
              <a:rPr lang="en-GB" sz="2800" b="1" dirty="0" smtClean="0">
                <a:solidFill>
                  <a:schemeClr val="tx1"/>
                </a:solidFill>
              </a:rPr>
              <a:t>But </a:t>
            </a:r>
            <a:r>
              <a:rPr lang="en-GB" sz="2800" b="1" dirty="0">
                <a:solidFill>
                  <a:schemeClr val="tx1"/>
                </a:solidFill>
              </a:rPr>
              <a:t>my access to funds is limited. </a:t>
            </a:r>
            <a:endParaRPr lang="en-GB" sz="2800" b="1" dirty="0" smtClean="0">
              <a:solidFill>
                <a:schemeClr val="tx1"/>
              </a:solidFill>
            </a:endParaRPr>
          </a:p>
          <a:p>
            <a:pPr algn="ctr"/>
            <a:endParaRPr lang="en-GB" sz="2800" b="1" dirty="0">
              <a:solidFill>
                <a:schemeClr val="tx1"/>
              </a:solidFill>
            </a:endParaRPr>
          </a:p>
          <a:p>
            <a:pPr algn="ctr"/>
            <a:r>
              <a:rPr lang="en-GB" sz="2800" b="1" dirty="0" smtClean="0">
                <a:solidFill>
                  <a:schemeClr val="tx1"/>
                </a:solidFill>
              </a:rPr>
              <a:t> </a:t>
            </a:r>
            <a:endParaRPr lang="en-GB" sz="2800" b="1" dirty="0">
              <a:solidFill>
                <a:schemeClr val="tx1"/>
              </a:solidFill>
            </a:endParaRPr>
          </a:p>
        </p:txBody>
      </p:sp>
      <p:sp>
        <p:nvSpPr>
          <p:cNvPr id="5" name="Title 1"/>
          <p:cNvSpPr txBox="1">
            <a:spLocks/>
          </p:cNvSpPr>
          <p:nvPr/>
        </p:nvSpPr>
        <p:spPr>
          <a:xfrm>
            <a:off x="-15528" y="0"/>
            <a:ext cx="9159528" cy="184482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smtClean="0"/>
              <a:t>Meanwhile the mayor is expecting </a:t>
            </a:r>
            <a:r>
              <a:rPr lang="en-GB" sz="3600" dirty="0"/>
              <a:t>a visit from the </a:t>
            </a:r>
            <a:r>
              <a:rPr lang="en-GB" sz="3600" dirty="0" smtClean="0"/>
              <a:t>zoo director to ask for money and is thinking...</a:t>
            </a:r>
            <a:endParaRPr lang="en-GB" sz="3600" dirty="0"/>
          </a:p>
        </p:txBody>
      </p:sp>
      <p:sp>
        <p:nvSpPr>
          <p:cNvPr id="3" name="Cloud Callout 2"/>
          <p:cNvSpPr/>
          <p:nvPr/>
        </p:nvSpPr>
        <p:spPr>
          <a:xfrm>
            <a:off x="3203848" y="1648053"/>
            <a:ext cx="7020272" cy="5035500"/>
          </a:xfrm>
          <a:prstGeom prst="cloudCallout">
            <a:avLst>
              <a:gd name="adj1" fmla="val -65592"/>
              <a:gd name="adj2" fmla="val 1339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 </a:t>
            </a:r>
          </a:p>
          <a:p>
            <a:pPr algn="ctr"/>
            <a:endParaRPr lang="en-GB" sz="2800" b="1" dirty="0">
              <a:solidFill>
                <a:schemeClr val="tx1"/>
              </a:solidFill>
            </a:endParaRPr>
          </a:p>
          <a:p>
            <a:pPr algn="ctr"/>
            <a:r>
              <a:rPr lang="en-GB" sz="2800" b="1" dirty="0" smtClean="0">
                <a:solidFill>
                  <a:schemeClr val="tx1"/>
                </a:solidFill>
              </a:rPr>
              <a:t> </a:t>
            </a:r>
          </a:p>
          <a:p>
            <a:pPr algn="ctr"/>
            <a:r>
              <a:rPr lang="en-GB" sz="2800" b="1" dirty="0" smtClean="0">
                <a:solidFill>
                  <a:schemeClr val="tx1"/>
                </a:solidFill>
              </a:rPr>
              <a:t>And I </a:t>
            </a:r>
            <a:r>
              <a:rPr lang="en-GB" sz="2800" b="1" dirty="0">
                <a:solidFill>
                  <a:schemeClr val="tx1"/>
                </a:solidFill>
              </a:rPr>
              <a:t>have other priorities</a:t>
            </a:r>
          </a:p>
        </p:txBody>
      </p:sp>
    </p:spTree>
    <p:extLst>
      <p:ext uri="{BB962C8B-B14F-4D97-AF65-F5344CB8AC3E}">
        <p14:creationId xmlns:p14="http://schemas.microsoft.com/office/powerpoint/2010/main" val="25658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emayorofoldtown.com/wp-content/uploads/Mayor-Logo-Vector-circle.png"/>
          <p:cNvPicPr>
            <a:picLocks noChangeAspect="1" noChangeArrowheads="1"/>
          </p:cNvPicPr>
          <p:nvPr/>
        </p:nvPicPr>
        <p:blipFill rotWithShape="1">
          <a:blip r:embed="rId2">
            <a:extLst>
              <a:ext uri="{28A0092B-C50C-407E-A947-70E740481C1C}">
                <a14:useLocalDpi xmlns:a14="http://schemas.microsoft.com/office/drawing/2010/main" val="0"/>
              </a:ext>
            </a:extLst>
          </a:blip>
          <a:srcRect l="-2881" t="-26063" r="2881" b="26063"/>
          <a:stretch/>
        </p:blipFill>
        <p:spPr bwMode="auto">
          <a:xfrm>
            <a:off x="-612576" y="2162282"/>
            <a:ext cx="4716000" cy="471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9096" y="0"/>
            <a:ext cx="3106920" cy="400506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 </a:t>
            </a:r>
            <a:endParaRPr lang="en-GB" dirty="0"/>
          </a:p>
        </p:txBody>
      </p:sp>
      <p:sp>
        <p:nvSpPr>
          <p:cNvPr id="6" name="Cloud Callout 5"/>
          <p:cNvSpPr/>
          <p:nvPr/>
        </p:nvSpPr>
        <p:spPr>
          <a:xfrm>
            <a:off x="2987824" y="119162"/>
            <a:ext cx="7020272" cy="5035500"/>
          </a:xfrm>
          <a:prstGeom prst="cloudCallout">
            <a:avLst>
              <a:gd name="adj1" fmla="val -58074"/>
              <a:gd name="adj2" fmla="val 44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 Like getting elected again!</a:t>
            </a:r>
          </a:p>
          <a:p>
            <a:pPr algn="ctr"/>
            <a:endParaRPr lang="en-GB" sz="2800" b="1" dirty="0">
              <a:solidFill>
                <a:schemeClr val="tx1"/>
              </a:solidFill>
            </a:endParaRPr>
          </a:p>
          <a:p>
            <a:pPr algn="ctr"/>
            <a:r>
              <a:rPr lang="en-GB" sz="2800" b="1" dirty="0" smtClean="0">
                <a:solidFill>
                  <a:schemeClr val="tx1"/>
                </a:solidFill>
              </a:rPr>
              <a:t> </a:t>
            </a:r>
            <a:endParaRPr lang="en-GB" sz="2800" b="1" dirty="0">
              <a:solidFill>
                <a:schemeClr val="tx1"/>
              </a:solidFill>
            </a:endParaRPr>
          </a:p>
        </p:txBody>
      </p:sp>
      <p:sp>
        <p:nvSpPr>
          <p:cNvPr id="7" name="Cloud Callout 6"/>
          <p:cNvSpPr/>
          <p:nvPr/>
        </p:nvSpPr>
        <p:spPr>
          <a:xfrm>
            <a:off x="2987824" y="119162"/>
            <a:ext cx="7020272" cy="5035500"/>
          </a:xfrm>
          <a:prstGeom prst="cloudCallout">
            <a:avLst>
              <a:gd name="adj1" fmla="val -58074"/>
              <a:gd name="adj2" fmla="val 44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  </a:t>
            </a:r>
          </a:p>
          <a:p>
            <a:pPr algn="ctr"/>
            <a:endParaRPr lang="en-GB" sz="2800" b="1" dirty="0">
              <a:solidFill>
                <a:schemeClr val="tx1"/>
              </a:solidFill>
            </a:endParaRPr>
          </a:p>
          <a:p>
            <a:pPr algn="ctr"/>
            <a:r>
              <a:rPr lang="en-GB" sz="2800" b="1" dirty="0" smtClean="0">
                <a:solidFill>
                  <a:schemeClr val="tx1"/>
                </a:solidFill>
              </a:rPr>
              <a:t>How exactly is helping the Zoo going to help me to do that?</a:t>
            </a:r>
            <a:endParaRPr lang="en-GB" sz="2800" b="1" dirty="0">
              <a:solidFill>
                <a:schemeClr val="tx1"/>
              </a:solidFill>
            </a:endParaRPr>
          </a:p>
        </p:txBody>
      </p:sp>
    </p:spTree>
    <p:extLst>
      <p:ext uri="{BB962C8B-B14F-4D97-AF65-F5344CB8AC3E}">
        <p14:creationId xmlns:p14="http://schemas.microsoft.com/office/powerpoint/2010/main" val="40865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emayorofoldtown.com/wp-content/uploads/Mayor-Logo-Vector-circle.png"/>
          <p:cNvPicPr>
            <a:picLocks noChangeAspect="1" noChangeArrowheads="1"/>
          </p:cNvPicPr>
          <p:nvPr/>
        </p:nvPicPr>
        <p:blipFill rotWithShape="1">
          <a:blip r:embed="rId2">
            <a:extLst>
              <a:ext uri="{28A0092B-C50C-407E-A947-70E740481C1C}">
                <a14:useLocalDpi xmlns:a14="http://schemas.microsoft.com/office/drawing/2010/main" val="0"/>
              </a:ext>
            </a:extLst>
          </a:blip>
          <a:srcRect l="-2881" t="-26063" r="2881" b="26063"/>
          <a:stretch/>
        </p:blipFill>
        <p:spPr bwMode="auto">
          <a:xfrm>
            <a:off x="-612576" y="2162282"/>
            <a:ext cx="4716000" cy="471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19096" y="0"/>
            <a:ext cx="3106920" cy="400506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 </a:t>
            </a:r>
            <a:endParaRPr lang="en-GB" dirty="0"/>
          </a:p>
        </p:txBody>
      </p:sp>
      <p:sp>
        <p:nvSpPr>
          <p:cNvPr id="7" name="Cloud Callout 6"/>
          <p:cNvSpPr/>
          <p:nvPr/>
        </p:nvSpPr>
        <p:spPr>
          <a:xfrm>
            <a:off x="2627784" y="0"/>
            <a:ext cx="7020272" cy="5035500"/>
          </a:xfrm>
          <a:prstGeom prst="cloudCallout">
            <a:avLst>
              <a:gd name="adj1" fmla="val -58074"/>
              <a:gd name="adj2" fmla="val 44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  </a:t>
            </a:r>
          </a:p>
          <a:p>
            <a:pPr algn="ctr"/>
            <a:endParaRPr lang="en-GB" sz="2800" b="1" dirty="0">
              <a:solidFill>
                <a:schemeClr val="tx1"/>
              </a:solidFill>
            </a:endParaRPr>
          </a:p>
          <a:p>
            <a:pPr algn="ctr"/>
            <a:r>
              <a:rPr lang="en-GB" sz="2800" b="1" dirty="0" smtClean="0">
                <a:solidFill>
                  <a:schemeClr val="tx1"/>
                </a:solidFill>
              </a:rPr>
              <a:t>And I think she is going to ask me for funding for a new pond!</a:t>
            </a:r>
            <a:endParaRPr lang="en-GB" sz="2800" b="1" dirty="0">
              <a:solidFill>
                <a:schemeClr val="tx1"/>
              </a:solidFill>
            </a:endParaRPr>
          </a:p>
        </p:txBody>
      </p:sp>
      <p:sp>
        <p:nvSpPr>
          <p:cNvPr id="8" name="Cloud Callout 7"/>
          <p:cNvSpPr/>
          <p:nvPr/>
        </p:nvSpPr>
        <p:spPr>
          <a:xfrm>
            <a:off x="2627784" y="-21787"/>
            <a:ext cx="7020272" cy="5035500"/>
          </a:xfrm>
          <a:prstGeom prst="cloudCallout">
            <a:avLst>
              <a:gd name="adj1" fmla="val -58074"/>
              <a:gd name="adj2" fmla="val 44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  </a:t>
            </a:r>
          </a:p>
          <a:p>
            <a:pPr algn="ctr"/>
            <a:endParaRPr lang="en-GB" sz="2800" b="1" dirty="0">
              <a:solidFill>
                <a:schemeClr val="tx1"/>
              </a:solidFill>
            </a:endParaRPr>
          </a:p>
          <a:p>
            <a:pPr algn="ctr"/>
            <a:r>
              <a:rPr lang="en-GB" sz="2800" b="1" dirty="0" smtClean="0">
                <a:solidFill>
                  <a:schemeClr val="tx1"/>
                </a:solidFill>
              </a:rPr>
              <a:t> </a:t>
            </a:r>
            <a:r>
              <a:rPr lang="en-GB" sz="3200" b="1" dirty="0" smtClean="0">
                <a:solidFill>
                  <a:schemeClr val="tx1"/>
                </a:solidFill>
              </a:rPr>
              <a:t>50 MILLION KRONA FOR 10 DUCKS!!</a:t>
            </a:r>
            <a:endParaRPr lang="en-GB" sz="3200" b="1" dirty="0">
              <a:solidFill>
                <a:schemeClr val="tx1"/>
              </a:solidFill>
            </a:endParaRPr>
          </a:p>
        </p:txBody>
      </p:sp>
    </p:spTree>
    <p:extLst>
      <p:ext uri="{BB962C8B-B14F-4D97-AF65-F5344CB8AC3E}">
        <p14:creationId xmlns:p14="http://schemas.microsoft.com/office/powerpoint/2010/main" val="192788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hemayorofoldtown.com/wp-content/uploads/Mayor-Logo-Vector-circle.png"/>
          <p:cNvPicPr>
            <a:picLocks noChangeAspect="1" noChangeArrowheads="1"/>
          </p:cNvPicPr>
          <p:nvPr/>
        </p:nvPicPr>
        <p:blipFill rotWithShape="1">
          <a:blip r:embed="rId2">
            <a:extLst>
              <a:ext uri="{28A0092B-C50C-407E-A947-70E740481C1C}">
                <a14:useLocalDpi xmlns:a14="http://schemas.microsoft.com/office/drawing/2010/main" val="0"/>
              </a:ext>
            </a:extLst>
          </a:blip>
          <a:srcRect l="-2881" t="-26063" r="2881" b="26063"/>
          <a:stretch/>
        </p:blipFill>
        <p:spPr bwMode="auto">
          <a:xfrm>
            <a:off x="-923636" y="1988840"/>
            <a:ext cx="4716000" cy="47160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411760" y="-531440"/>
            <a:ext cx="7531224" cy="5179516"/>
          </a:xfrm>
          <a:prstGeom prst="cloudCallout">
            <a:avLst>
              <a:gd name="adj1" fmla="val -58074"/>
              <a:gd name="adj2" fmla="val 44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b="1" dirty="0">
                <a:solidFill>
                  <a:schemeClr val="tx1"/>
                </a:solidFill>
              </a:rPr>
              <a:t>  </a:t>
            </a:r>
            <a:r>
              <a:rPr lang="en-GB" sz="2800" b="1" dirty="0" smtClean="0">
                <a:solidFill>
                  <a:schemeClr val="tx1"/>
                </a:solidFill>
              </a:rPr>
              <a:t>Or </a:t>
            </a:r>
            <a:r>
              <a:rPr lang="en-GB" sz="2800" b="1" dirty="0">
                <a:solidFill>
                  <a:schemeClr val="tx1"/>
                </a:solidFill>
              </a:rPr>
              <a:t>anything else</a:t>
            </a:r>
          </a:p>
          <a:p>
            <a:endParaRPr lang="en-GB" sz="2800" b="1" dirty="0">
              <a:solidFill>
                <a:schemeClr val="tx1"/>
              </a:solidFill>
            </a:endParaRPr>
          </a:p>
          <a:p>
            <a:pPr algn="ctr"/>
            <a:endParaRPr lang="en-GB" sz="2800" b="1" dirty="0">
              <a:solidFill>
                <a:schemeClr val="tx1"/>
              </a:solidFill>
            </a:endParaRPr>
          </a:p>
        </p:txBody>
      </p:sp>
      <p:sp>
        <p:nvSpPr>
          <p:cNvPr id="4" name="Cloud Callout 3"/>
          <p:cNvSpPr/>
          <p:nvPr/>
        </p:nvSpPr>
        <p:spPr>
          <a:xfrm>
            <a:off x="2411760" y="-507099"/>
            <a:ext cx="7531224" cy="5179516"/>
          </a:xfrm>
          <a:prstGeom prst="cloudCallout">
            <a:avLst>
              <a:gd name="adj1" fmla="val -58074"/>
              <a:gd name="adj2" fmla="val 44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800" b="1" dirty="0" smtClean="0">
              <a:solidFill>
                <a:schemeClr val="tx1"/>
              </a:solidFill>
            </a:endParaRPr>
          </a:p>
          <a:p>
            <a:endParaRPr lang="en-GB" sz="2800" b="1" dirty="0">
              <a:solidFill>
                <a:schemeClr val="tx1"/>
              </a:solidFill>
            </a:endParaRPr>
          </a:p>
          <a:p>
            <a:endParaRPr lang="en-GB" sz="2800" b="1" dirty="0" smtClean="0">
              <a:solidFill>
                <a:schemeClr val="tx1"/>
              </a:solidFill>
            </a:endParaRPr>
          </a:p>
          <a:p>
            <a:r>
              <a:rPr lang="en-GB" sz="2800" b="1" dirty="0" smtClean="0">
                <a:solidFill>
                  <a:schemeClr val="tx1"/>
                </a:solidFill>
              </a:rPr>
              <a:t>So I am </a:t>
            </a:r>
            <a:r>
              <a:rPr lang="en-GB" sz="2800" b="1" dirty="0">
                <a:solidFill>
                  <a:schemeClr val="tx1"/>
                </a:solidFill>
              </a:rPr>
              <a:t>NOT going to </a:t>
            </a:r>
            <a:r>
              <a:rPr lang="en-GB" sz="2800" b="1" dirty="0" smtClean="0">
                <a:solidFill>
                  <a:schemeClr val="tx1"/>
                </a:solidFill>
              </a:rPr>
              <a:t>give </a:t>
            </a:r>
            <a:r>
              <a:rPr lang="en-GB" sz="2800" b="1" dirty="0">
                <a:solidFill>
                  <a:schemeClr val="tx1"/>
                </a:solidFill>
              </a:rPr>
              <a:t>them funds for better water </a:t>
            </a:r>
            <a:r>
              <a:rPr lang="en-GB" sz="2800" b="1" dirty="0" smtClean="0">
                <a:solidFill>
                  <a:schemeClr val="tx1"/>
                </a:solidFill>
              </a:rPr>
              <a:t>management</a:t>
            </a:r>
            <a:endParaRPr lang="en-GB" sz="2800" b="1" dirty="0">
              <a:solidFill>
                <a:schemeClr val="tx1"/>
              </a:solidFill>
            </a:endParaRPr>
          </a:p>
          <a:p>
            <a:pPr algn="ctr"/>
            <a:endParaRPr lang="en-GB" sz="2800" b="1" dirty="0">
              <a:solidFill>
                <a:schemeClr val="tx1"/>
              </a:solidFill>
            </a:endParaRPr>
          </a:p>
        </p:txBody>
      </p:sp>
      <p:sp>
        <p:nvSpPr>
          <p:cNvPr id="5" name="Cloud Callout 4"/>
          <p:cNvSpPr/>
          <p:nvPr/>
        </p:nvSpPr>
        <p:spPr>
          <a:xfrm>
            <a:off x="2436571" y="-507099"/>
            <a:ext cx="7531224" cy="5179516"/>
          </a:xfrm>
          <a:prstGeom prst="cloudCallout">
            <a:avLst>
              <a:gd name="adj1" fmla="val -58074"/>
              <a:gd name="adj2" fmla="val 448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800" b="1" dirty="0" smtClean="0">
                <a:solidFill>
                  <a:schemeClr val="tx1"/>
                </a:solidFill>
              </a:rPr>
              <a:t> </a:t>
            </a:r>
            <a:endParaRPr lang="en-GB" sz="2800" b="1" dirty="0">
              <a:solidFill>
                <a:schemeClr val="tx1"/>
              </a:solidFill>
            </a:endParaRPr>
          </a:p>
          <a:p>
            <a:r>
              <a:rPr lang="en-GB" sz="2800" b="1" dirty="0" smtClean="0">
                <a:solidFill>
                  <a:schemeClr val="tx1"/>
                </a:solidFill>
              </a:rPr>
              <a:t>When </a:t>
            </a:r>
            <a:r>
              <a:rPr lang="en-GB" sz="2800" b="1" dirty="0">
                <a:solidFill>
                  <a:schemeClr val="tx1"/>
                </a:solidFill>
              </a:rPr>
              <a:t>she or he comes </a:t>
            </a:r>
            <a:r>
              <a:rPr lang="en-GB" sz="2800" b="1" dirty="0" smtClean="0">
                <a:solidFill>
                  <a:schemeClr val="tx1"/>
                </a:solidFill>
              </a:rPr>
              <a:t> </a:t>
            </a:r>
            <a:r>
              <a:rPr lang="en-GB" sz="2800" b="1" dirty="0">
                <a:solidFill>
                  <a:schemeClr val="tx1"/>
                </a:solidFill>
              </a:rPr>
              <a:t>I will </a:t>
            </a:r>
            <a:r>
              <a:rPr lang="en-GB" sz="2800" b="1" dirty="0" smtClean="0">
                <a:solidFill>
                  <a:schemeClr val="tx1"/>
                </a:solidFill>
              </a:rPr>
              <a:t>pretend to listen, smile politely and then wave goodbye.</a:t>
            </a:r>
            <a:endParaRPr lang="en-GB" sz="2800" b="1" dirty="0">
              <a:solidFill>
                <a:schemeClr val="tx1"/>
              </a:solidFill>
            </a:endParaRPr>
          </a:p>
          <a:p>
            <a:pPr algn="ctr"/>
            <a:endParaRPr lang="en-GB" sz="2800" b="1" dirty="0">
              <a:solidFill>
                <a:schemeClr val="tx1"/>
              </a:solidFill>
            </a:endParaRPr>
          </a:p>
        </p:txBody>
      </p:sp>
    </p:spTree>
    <p:extLst>
      <p:ext uri="{BB962C8B-B14F-4D97-AF65-F5344CB8AC3E}">
        <p14:creationId xmlns:p14="http://schemas.microsoft.com/office/powerpoint/2010/main" val="40865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915400" cy="1219200"/>
          </a:xfrm>
        </p:spPr>
        <p:txBody>
          <a:bodyPr>
            <a:normAutofit/>
          </a:bodyPr>
          <a:lstStyle/>
          <a:p>
            <a:r>
              <a:rPr lang="en-GB" dirty="0" smtClean="0"/>
              <a:t> </a:t>
            </a:r>
            <a:endParaRPr lang="en-US" dirty="0"/>
          </a:p>
        </p:txBody>
      </p:sp>
      <p:sp>
        <p:nvSpPr>
          <p:cNvPr id="5" name="Title 3"/>
          <p:cNvSpPr txBox="1">
            <a:spLocks/>
          </p:cNvSpPr>
          <p:nvPr/>
        </p:nvSpPr>
        <p:spPr>
          <a:xfrm>
            <a:off x="914400" y="57150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mj-lt"/>
                <a:ea typeface="+mj-ea"/>
                <a:cs typeface="+mj-cs"/>
              </a:rPr>
              <a:t> </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2" name="Rectangle 1"/>
          <p:cNvSpPr/>
          <p:nvPr/>
        </p:nvSpPr>
        <p:spPr>
          <a:xfrm>
            <a:off x="107504" y="188640"/>
            <a:ext cx="9289032" cy="1323439"/>
          </a:xfrm>
          <a:prstGeom prst="rect">
            <a:avLst/>
          </a:prstGeom>
        </p:spPr>
        <p:txBody>
          <a:bodyPr wrap="square">
            <a:spAutoFit/>
          </a:bodyPr>
          <a:lstStyle/>
          <a:p>
            <a:r>
              <a:rPr lang="en-GB" sz="4000" dirty="0"/>
              <a:t>So </a:t>
            </a:r>
            <a:r>
              <a:rPr lang="en-GB" sz="4000" dirty="0" smtClean="0"/>
              <a:t>now the </a:t>
            </a:r>
            <a:r>
              <a:rPr lang="en-GB" sz="4000" dirty="0"/>
              <a:t>Zoo Director and the </a:t>
            </a:r>
            <a:r>
              <a:rPr lang="en-GB" sz="4000" dirty="0" smtClean="0"/>
              <a:t>Mayor do meet...</a:t>
            </a:r>
            <a:endParaRPr lang="en-GB" sz="4000" dirty="0"/>
          </a:p>
        </p:txBody>
      </p:sp>
      <p:sp>
        <p:nvSpPr>
          <p:cNvPr id="6" name="AutoShape 2" descr="Silhouette Young People Happy Meet Each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630+ Two People Meeting Silhouette Stock Illustrations, Royalty-Free Vector  Graphics &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1340768"/>
            <a:ext cx="5075999" cy="50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18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16216" cy="1143000"/>
          </a:xfrm>
        </p:spPr>
        <p:txBody>
          <a:bodyPr>
            <a:normAutofit fontScale="90000"/>
          </a:bodyPr>
          <a:lstStyle/>
          <a:p>
            <a:r>
              <a:rPr lang="en-GB" dirty="0" smtClean="0"/>
              <a:t>And wisely the Zoo Director begins with…</a:t>
            </a:r>
            <a:endParaRPr lang="en-US" dirty="0"/>
          </a:p>
        </p:txBody>
      </p:sp>
      <p:sp>
        <p:nvSpPr>
          <p:cNvPr id="3" name="Oval Callout 2"/>
          <p:cNvSpPr/>
          <p:nvPr/>
        </p:nvSpPr>
        <p:spPr>
          <a:xfrm>
            <a:off x="762000" y="1143000"/>
            <a:ext cx="6400800" cy="4495800"/>
          </a:xfrm>
          <a:prstGeom prst="wedgeEllipseCallout">
            <a:avLst>
              <a:gd name="adj1" fmla="val -37035"/>
              <a:gd name="adj2" fmla="val 544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Look I have a huge number of visitors… and they come from </a:t>
            </a:r>
            <a:r>
              <a:rPr lang="en-US" sz="3200" i="1" dirty="0" smtClean="0"/>
              <a:t>all </a:t>
            </a:r>
            <a:r>
              <a:rPr lang="en-US" sz="3200" dirty="0" smtClean="0"/>
              <a:t>aspects of society, not just the well educated middle classes. They are your voters and taxpayers</a:t>
            </a:r>
            <a:endParaRPr lang="en-US" sz="3200" dirty="0"/>
          </a:p>
        </p:txBody>
      </p:sp>
      <p:pic>
        <p:nvPicPr>
          <p:cNvPr id="6" name="Picture 2" descr="630+ Two People Meeting Silhouette Stock Illustrations, Royalty-Free Vector  Graphics &amp; Clip Art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r="64025" b="66789"/>
          <a:stretch/>
        </p:blipFill>
        <p:spPr bwMode="auto">
          <a:xfrm>
            <a:off x="-180528" y="5085184"/>
            <a:ext cx="2097112" cy="1935956"/>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Image result for crowds at zoo"/>
          <p:cNvPicPr>
            <a:picLocks noChangeAspect="1" noChangeArrowheads="1"/>
          </p:cNvPicPr>
          <p:nvPr/>
        </p:nvPicPr>
        <p:blipFill>
          <a:blip r:embed="rId3" cstate="print"/>
          <a:srcRect/>
          <a:stretch>
            <a:fillRect/>
          </a:stretch>
        </p:blipFill>
        <p:spPr bwMode="auto">
          <a:xfrm>
            <a:off x="5334570" y="4754880"/>
            <a:ext cx="3809430" cy="2103120"/>
          </a:xfrm>
          <a:prstGeom prst="rect">
            <a:avLst/>
          </a:prstGeom>
          <a:noFill/>
        </p:spPr>
      </p:pic>
    </p:spTree>
    <p:extLst>
      <p:ext uri="{BB962C8B-B14F-4D97-AF65-F5344CB8AC3E}">
        <p14:creationId xmlns:p14="http://schemas.microsoft.com/office/powerpoint/2010/main" val="17209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32722</TotalTime>
  <Words>1230</Words>
  <Application>Microsoft Office PowerPoint</Application>
  <PresentationFormat>On-screen Show (4:3)</PresentationFormat>
  <Paragraphs>146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How your zoo director should talk to your politicians  </vt:lpstr>
      <vt:lpstr>And get your Mayor to</vt:lpstr>
      <vt:lpstr>“The Zoo Director’s Dilemma”...</vt:lpstr>
      <vt:lpstr>PowerPoint Presentation</vt:lpstr>
      <vt:lpstr>PowerPoint Presentation</vt:lpstr>
      <vt:lpstr>PowerPoint Presentation</vt:lpstr>
      <vt:lpstr>PowerPoint Presentation</vt:lpstr>
      <vt:lpstr> </vt:lpstr>
      <vt:lpstr>And wisely the Zoo Director begins with…</vt:lpstr>
      <vt:lpstr>The Mayor looks up, no longer quite so ‘busy’, a sudden glimmer in his eye…</vt:lpstr>
      <vt:lpstr> So then she  tries…</vt:lpstr>
      <vt:lpstr>Now the Mayor draws his chair closer  </vt:lpstr>
      <vt:lpstr>So, encouraged by this, the Director makes a tempting but strategic mistake</vt:lpstr>
      <vt:lpstr>In reply the Mayor will certainly say…  </vt:lpstr>
      <vt:lpstr>She explains…</vt:lpstr>
      <vt:lpstr>The Mayor gives a ‘tell me something new’  type shrug.…</vt:lpstr>
      <vt:lpstr>But the Zoo Director cuts him off…</vt:lpstr>
      <vt:lpstr>And presses home her advantage</vt:lpstr>
      <vt:lpstr>Now she has the wind behind her sales…   </vt:lpstr>
      <vt:lpstr>By this time the Mayor’s mind is working furiously…</vt:lpstr>
      <vt:lpstr>PowerPoint Presentation</vt:lpstr>
      <vt:lpstr>  He pretty much shrugs again, glancing at his watch. She’s losing him. Once again he is making an assumption  </vt:lpstr>
      <vt:lpstr>She corrects him</vt:lpstr>
      <vt:lpstr>PowerPoint Presentation</vt:lpstr>
      <vt:lpstr>And he thinks…</vt:lpstr>
      <vt:lpstr>Because this is the real prize for the Mayor here..</vt:lpstr>
      <vt:lpstr>PowerPoint Presentation</vt:lpstr>
      <vt:lpstr>Now she comes to the topic at hand</vt:lpstr>
      <vt:lpstr>It is all coming together in the Mayor’s head</vt:lpstr>
      <vt:lpstr>And he can see a ‘virtuous circle’ here</vt:lpstr>
      <vt:lpstr>PowerPoint Presentation</vt:lpstr>
      <vt:lpstr>  Moc děkuji! Many thanks!     John Regan BioParc Concepts International https://www.johnreganassociates.com/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my aims..?</dc:title>
  <dc:creator>John</dc:creator>
  <cp:lastModifiedBy>John</cp:lastModifiedBy>
  <cp:revision>66</cp:revision>
  <dcterms:created xsi:type="dcterms:W3CDTF">2025-08-22T15:14:44Z</dcterms:created>
  <dcterms:modified xsi:type="dcterms:W3CDTF">2025-10-13T08:46:33Z</dcterms:modified>
</cp:coreProperties>
</file>