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256" r:id="rId2"/>
    <p:sldId id="257" r:id="rId3"/>
    <p:sldId id="318" r:id="rId4"/>
    <p:sldId id="277" r:id="rId5"/>
    <p:sldId id="321" r:id="rId6"/>
    <p:sldId id="431" r:id="rId7"/>
    <p:sldId id="432" r:id="rId8"/>
    <p:sldId id="284" r:id="rId9"/>
    <p:sldId id="302" r:id="rId10"/>
    <p:sldId id="368" r:id="rId11"/>
    <p:sldId id="369" r:id="rId12"/>
    <p:sldId id="372" r:id="rId13"/>
    <p:sldId id="373" r:id="rId14"/>
    <p:sldId id="374" r:id="rId15"/>
    <p:sldId id="378" r:id="rId16"/>
    <p:sldId id="377" r:id="rId17"/>
    <p:sldId id="375" r:id="rId18"/>
    <p:sldId id="376" r:id="rId19"/>
    <p:sldId id="389" r:id="rId20"/>
    <p:sldId id="268" r:id="rId21"/>
    <p:sldId id="415" r:id="rId22"/>
    <p:sldId id="391" r:id="rId23"/>
    <p:sldId id="395" r:id="rId24"/>
    <p:sldId id="394" r:id="rId25"/>
    <p:sldId id="393" r:id="rId26"/>
    <p:sldId id="269" r:id="rId27"/>
    <p:sldId id="396" r:id="rId28"/>
    <p:sldId id="307" r:id="rId29"/>
    <p:sldId id="386" r:id="rId30"/>
    <p:sldId id="361" r:id="rId31"/>
    <p:sldId id="424" r:id="rId32"/>
    <p:sldId id="342" r:id="rId33"/>
    <p:sldId id="402" r:id="rId34"/>
    <p:sldId id="398" r:id="rId35"/>
    <p:sldId id="297" r:id="rId36"/>
    <p:sldId id="298" r:id="rId37"/>
    <p:sldId id="404" r:id="rId38"/>
    <p:sldId id="427" r:id="rId39"/>
    <p:sldId id="405" r:id="rId40"/>
    <p:sldId id="410" r:id="rId41"/>
    <p:sldId id="423" r:id="rId42"/>
    <p:sldId id="329" r:id="rId43"/>
    <p:sldId id="370" r:id="rId44"/>
    <p:sldId id="371" r:id="rId45"/>
    <p:sldId id="330" r:id="rId46"/>
    <p:sldId id="285" r:id="rId47"/>
    <p:sldId id="438" r:id="rId48"/>
    <p:sldId id="262" r:id="rId49"/>
    <p:sldId id="283" r:id="rId50"/>
    <p:sldId id="322" r:id="rId51"/>
    <p:sldId id="270" r:id="rId52"/>
    <p:sldId id="414" r:id="rId53"/>
    <p:sldId id="458" r:id="rId54"/>
    <p:sldId id="412" r:id="rId55"/>
    <p:sldId id="416" r:id="rId56"/>
    <p:sldId id="271" r:id="rId57"/>
    <p:sldId id="434" r:id="rId58"/>
    <p:sldId id="435" r:id="rId59"/>
    <p:sldId id="272" r:id="rId60"/>
    <p:sldId id="437" r:id="rId61"/>
    <p:sldId id="417" r:id="rId62"/>
    <p:sldId id="294" r:id="rId63"/>
    <p:sldId id="295" r:id="rId64"/>
    <p:sldId id="460" r:id="rId65"/>
    <p:sldId id="286" r:id="rId66"/>
    <p:sldId id="425" r:id="rId67"/>
    <p:sldId id="457" r:id="rId68"/>
    <p:sldId id="426" r:id="rId69"/>
    <p:sldId id="287" r:id="rId70"/>
    <p:sldId id="288" r:id="rId71"/>
    <p:sldId id="266" r:id="rId72"/>
    <p:sldId id="323" r:id="rId73"/>
    <p:sldId id="289" r:id="rId74"/>
    <p:sldId id="300" r:id="rId75"/>
    <p:sldId id="301" r:id="rId76"/>
    <p:sldId id="436" r:id="rId77"/>
    <p:sldId id="381" r:id="rId78"/>
    <p:sldId id="309" r:id="rId79"/>
    <p:sldId id="310" r:id="rId80"/>
    <p:sldId id="299"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62" autoAdjust="0"/>
    <p:restoredTop sz="94757" autoAdjust="0"/>
  </p:normalViewPr>
  <p:slideViewPr>
    <p:cSldViewPr>
      <p:cViewPr varScale="1">
        <p:scale>
          <a:sx n="60" d="100"/>
          <a:sy n="60" d="100"/>
        </p:scale>
        <p:origin x="-1188" y="-72"/>
      </p:cViewPr>
      <p:guideLst>
        <p:guide orient="horz" pos="2160"/>
        <p:guide pos="2880"/>
      </p:guideLst>
    </p:cSldViewPr>
  </p:slideViewPr>
  <p:outlineViewPr>
    <p:cViewPr>
      <p:scale>
        <a:sx n="33" d="100"/>
        <a:sy n="33" d="100"/>
      </p:scale>
      <p:origin x="0" y="43056"/>
    </p:cViewPr>
  </p:outlineViewPr>
  <p:notesTextViewPr>
    <p:cViewPr>
      <p:scale>
        <a:sx n="100" d="100"/>
        <a:sy n="100" d="100"/>
      </p:scale>
      <p:origin x="0" y="0"/>
    </p:cViewPr>
  </p:notesTextViewPr>
  <p:sorterViewPr>
    <p:cViewPr>
      <p:scale>
        <a:sx n="75" d="100"/>
        <a:sy n="75" d="100"/>
      </p:scale>
      <p:origin x="0" y="7152"/>
    </p:cViewPr>
  </p:sorterViewPr>
  <p:notesViewPr>
    <p:cSldViewPr>
      <p:cViewPr>
        <p:scale>
          <a:sx n="111" d="100"/>
          <a:sy n="111" d="100"/>
        </p:scale>
        <p:origin x="-163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85709-2C05-4356-A9EA-3B2CD770AB1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GB"/>
        </a:p>
      </dgm:t>
    </dgm:pt>
    <dgm:pt modelId="{7F8321C6-E384-442D-8F24-72042CE9E48C}">
      <dgm:prSet phldrT="[Text]"/>
      <dgm:spPr/>
      <dgm:t>
        <a:bodyPr/>
        <a:lstStyle/>
        <a:p>
          <a:r>
            <a:rPr lang="en-GB" dirty="0" smtClean="0"/>
            <a:t>€1,000,000 from 1 source</a:t>
          </a:r>
          <a:endParaRPr lang="en-GB" dirty="0"/>
        </a:p>
      </dgm:t>
    </dgm:pt>
    <dgm:pt modelId="{062A5973-DAE9-4758-85E7-B8ED1F35EBD2}" type="parTrans" cxnId="{D7A449F7-FF9E-4F6E-8975-DAB9BAA382DF}">
      <dgm:prSet/>
      <dgm:spPr/>
      <dgm:t>
        <a:bodyPr/>
        <a:lstStyle/>
        <a:p>
          <a:endParaRPr lang="en-GB"/>
        </a:p>
      </dgm:t>
    </dgm:pt>
    <dgm:pt modelId="{7ADDA147-DA5C-41B4-9BB8-E9BB14B9431E}" type="sibTrans" cxnId="{D7A449F7-FF9E-4F6E-8975-DAB9BAA382DF}">
      <dgm:prSet/>
      <dgm:spPr/>
      <dgm:t>
        <a:bodyPr/>
        <a:lstStyle/>
        <a:p>
          <a:endParaRPr lang="en-GB"/>
        </a:p>
      </dgm:t>
    </dgm:pt>
    <dgm:pt modelId="{824A9CAB-285F-4D0F-AD37-1941D8072E2B}">
      <dgm:prSet phldrT="[Text]"/>
      <dgm:spPr/>
      <dgm:t>
        <a:bodyPr/>
        <a:lstStyle/>
        <a:p>
          <a:r>
            <a:rPr lang="en-GB" dirty="0" smtClean="0"/>
            <a:t>Than €1 from a million sources</a:t>
          </a:r>
          <a:endParaRPr lang="en-GB" dirty="0"/>
        </a:p>
      </dgm:t>
    </dgm:pt>
    <dgm:pt modelId="{2E447E71-7958-4E57-88BB-ADFC6CC3E60C}" type="parTrans" cxnId="{3BDE6602-903C-445B-86AD-F4CEB8D9C242}">
      <dgm:prSet/>
      <dgm:spPr/>
      <dgm:t>
        <a:bodyPr/>
        <a:lstStyle/>
        <a:p>
          <a:endParaRPr lang="en-GB"/>
        </a:p>
      </dgm:t>
    </dgm:pt>
    <dgm:pt modelId="{BACDFBC6-9D55-49B2-AF7B-9BA8748F1990}" type="sibTrans" cxnId="{3BDE6602-903C-445B-86AD-F4CEB8D9C242}">
      <dgm:prSet/>
      <dgm:spPr/>
      <dgm:t>
        <a:bodyPr/>
        <a:lstStyle/>
        <a:p>
          <a:endParaRPr lang="en-GB"/>
        </a:p>
      </dgm:t>
    </dgm:pt>
    <dgm:pt modelId="{0BABEC34-5995-4990-8861-CBF214D4435F}" type="pres">
      <dgm:prSet presAssocID="{AD185709-2C05-4356-A9EA-3B2CD770AB1A}" presName="compositeShape" presStyleCnt="0">
        <dgm:presLayoutVars>
          <dgm:chMax val="2"/>
          <dgm:dir/>
          <dgm:resizeHandles val="exact"/>
        </dgm:presLayoutVars>
      </dgm:prSet>
      <dgm:spPr/>
      <dgm:t>
        <a:bodyPr/>
        <a:lstStyle/>
        <a:p>
          <a:endParaRPr lang="en-GB"/>
        </a:p>
      </dgm:t>
    </dgm:pt>
    <dgm:pt modelId="{82FDCF49-2FAD-451F-8723-55B2DAA1139B}" type="pres">
      <dgm:prSet presAssocID="{AD185709-2C05-4356-A9EA-3B2CD770AB1A}" presName="divider" presStyleLbl="fgShp" presStyleIdx="0" presStyleCnt="1"/>
      <dgm:spPr/>
    </dgm:pt>
    <dgm:pt modelId="{3080C63B-2582-4731-AE8E-519B36A2C6C9}" type="pres">
      <dgm:prSet presAssocID="{7F8321C6-E384-442D-8F24-72042CE9E48C}" presName="downArrow" presStyleLbl="node1" presStyleIdx="0" presStyleCnt="2"/>
      <dgm:spPr/>
    </dgm:pt>
    <dgm:pt modelId="{FA4C6DBF-7900-4EB4-BD98-E718871B378D}" type="pres">
      <dgm:prSet presAssocID="{7F8321C6-E384-442D-8F24-72042CE9E48C}" presName="downArrowText" presStyleLbl="revTx" presStyleIdx="0" presStyleCnt="2">
        <dgm:presLayoutVars>
          <dgm:bulletEnabled val="1"/>
        </dgm:presLayoutVars>
      </dgm:prSet>
      <dgm:spPr/>
      <dgm:t>
        <a:bodyPr/>
        <a:lstStyle/>
        <a:p>
          <a:endParaRPr lang="en-GB"/>
        </a:p>
      </dgm:t>
    </dgm:pt>
    <dgm:pt modelId="{3906249D-F366-4B2E-8AAC-EB6FE83B8BFC}" type="pres">
      <dgm:prSet presAssocID="{824A9CAB-285F-4D0F-AD37-1941D8072E2B}" presName="upArrow" presStyleLbl="node1" presStyleIdx="1" presStyleCnt="2"/>
      <dgm:spPr/>
    </dgm:pt>
    <dgm:pt modelId="{23B5FDB3-06FD-401C-8636-2B3ACA10E93C}" type="pres">
      <dgm:prSet presAssocID="{824A9CAB-285F-4D0F-AD37-1941D8072E2B}" presName="upArrowText" presStyleLbl="revTx" presStyleIdx="1" presStyleCnt="2">
        <dgm:presLayoutVars>
          <dgm:bulletEnabled val="1"/>
        </dgm:presLayoutVars>
      </dgm:prSet>
      <dgm:spPr/>
      <dgm:t>
        <a:bodyPr/>
        <a:lstStyle/>
        <a:p>
          <a:endParaRPr lang="en-GB"/>
        </a:p>
      </dgm:t>
    </dgm:pt>
  </dgm:ptLst>
  <dgm:cxnLst>
    <dgm:cxn modelId="{7997BF03-290A-41CF-AFED-E04B1675ED75}" type="presOf" srcId="{AD185709-2C05-4356-A9EA-3B2CD770AB1A}" destId="{0BABEC34-5995-4990-8861-CBF214D4435F}" srcOrd="0" destOrd="0" presId="urn:microsoft.com/office/officeart/2005/8/layout/arrow3"/>
    <dgm:cxn modelId="{5B9BD000-590E-4E47-AE99-98ED8D80E6F1}" type="presOf" srcId="{7F8321C6-E384-442D-8F24-72042CE9E48C}" destId="{FA4C6DBF-7900-4EB4-BD98-E718871B378D}" srcOrd="0" destOrd="0" presId="urn:microsoft.com/office/officeart/2005/8/layout/arrow3"/>
    <dgm:cxn modelId="{3BDE6602-903C-445B-86AD-F4CEB8D9C242}" srcId="{AD185709-2C05-4356-A9EA-3B2CD770AB1A}" destId="{824A9CAB-285F-4D0F-AD37-1941D8072E2B}" srcOrd="1" destOrd="0" parTransId="{2E447E71-7958-4E57-88BB-ADFC6CC3E60C}" sibTransId="{BACDFBC6-9D55-49B2-AF7B-9BA8748F1990}"/>
    <dgm:cxn modelId="{D7A449F7-FF9E-4F6E-8975-DAB9BAA382DF}" srcId="{AD185709-2C05-4356-A9EA-3B2CD770AB1A}" destId="{7F8321C6-E384-442D-8F24-72042CE9E48C}" srcOrd="0" destOrd="0" parTransId="{062A5973-DAE9-4758-85E7-B8ED1F35EBD2}" sibTransId="{7ADDA147-DA5C-41B4-9BB8-E9BB14B9431E}"/>
    <dgm:cxn modelId="{2F9D5601-2ED2-48E2-A37D-3D0A105FF9C4}" type="presOf" srcId="{824A9CAB-285F-4D0F-AD37-1941D8072E2B}" destId="{23B5FDB3-06FD-401C-8636-2B3ACA10E93C}" srcOrd="0" destOrd="0" presId="urn:microsoft.com/office/officeart/2005/8/layout/arrow3"/>
    <dgm:cxn modelId="{D963D0CC-F4AF-4AAB-B967-3CD15558D1D3}" type="presParOf" srcId="{0BABEC34-5995-4990-8861-CBF214D4435F}" destId="{82FDCF49-2FAD-451F-8723-55B2DAA1139B}" srcOrd="0" destOrd="0" presId="urn:microsoft.com/office/officeart/2005/8/layout/arrow3"/>
    <dgm:cxn modelId="{182BEEAF-6B81-4353-BA1A-8F91113A5ABE}" type="presParOf" srcId="{0BABEC34-5995-4990-8861-CBF214D4435F}" destId="{3080C63B-2582-4731-AE8E-519B36A2C6C9}" srcOrd="1" destOrd="0" presId="urn:microsoft.com/office/officeart/2005/8/layout/arrow3"/>
    <dgm:cxn modelId="{74BD8213-A536-4405-8342-CF2429FA4663}" type="presParOf" srcId="{0BABEC34-5995-4990-8861-CBF214D4435F}" destId="{FA4C6DBF-7900-4EB4-BD98-E718871B378D}" srcOrd="2" destOrd="0" presId="urn:microsoft.com/office/officeart/2005/8/layout/arrow3"/>
    <dgm:cxn modelId="{2027CAEE-115F-4EFD-A85B-2B24BF496645}" type="presParOf" srcId="{0BABEC34-5995-4990-8861-CBF214D4435F}" destId="{3906249D-F366-4B2E-8AAC-EB6FE83B8BFC}" srcOrd="3" destOrd="0" presId="urn:microsoft.com/office/officeart/2005/8/layout/arrow3"/>
    <dgm:cxn modelId="{14FD6457-AA42-4BE9-8FBD-8D772E7BC84D}" type="presParOf" srcId="{0BABEC34-5995-4990-8861-CBF214D4435F}" destId="{23B5FDB3-06FD-401C-8636-2B3ACA10E93C}"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AC6DF4-2FF7-4240-98B2-AE8CE9917481}" type="doc">
      <dgm:prSet loTypeId="urn:microsoft.com/office/officeart/2005/8/layout/cycle8" loCatId="cycle" qsTypeId="urn:microsoft.com/office/officeart/2005/8/quickstyle/simple1" qsCatId="simple" csTypeId="urn:microsoft.com/office/officeart/2005/8/colors/colorful1#4" csCatId="colorful" phldr="1"/>
      <dgm:spPr/>
    </dgm:pt>
    <dgm:pt modelId="{DAE66E75-EBD2-4E75-8BBD-C05989C9EF3E}">
      <dgm:prSet phldrT="[Text]"/>
      <dgm:spPr/>
      <dgm:t>
        <a:bodyPr/>
        <a:lstStyle/>
        <a:p>
          <a:r>
            <a:rPr lang="en-GB" dirty="0" smtClean="0"/>
            <a:t>Heritage and culture?</a:t>
          </a:r>
          <a:endParaRPr lang="en-GB" dirty="0"/>
        </a:p>
      </dgm:t>
    </dgm:pt>
    <dgm:pt modelId="{342E155C-8EC8-40C3-9ABB-874625A0F89B}" type="parTrans" cxnId="{ECC708A7-2C1C-40DC-8250-9304948B3FDF}">
      <dgm:prSet/>
      <dgm:spPr/>
      <dgm:t>
        <a:bodyPr/>
        <a:lstStyle/>
        <a:p>
          <a:endParaRPr lang="en-GB"/>
        </a:p>
      </dgm:t>
    </dgm:pt>
    <dgm:pt modelId="{EFE2DDE9-66DC-4DBA-BB51-825B607FFFE5}" type="sibTrans" cxnId="{ECC708A7-2C1C-40DC-8250-9304948B3FDF}">
      <dgm:prSet/>
      <dgm:spPr/>
      <dgm:t>
        <a:bodyPr/>
        <a:lstStyle/>
        <a:p>
          <a:endParaRPr lang="en-GB"/>
        </a:p>
      </dgm:t>
    </dgm:pt>
    <dgm:pt modelId="{7DD2A84E-7E21-4617-8F17-C204335D317F}">
      <dgm:prSet phldrT="[Text]"/>
      <dgm:spPr/>
      <dgm:t>
        <a:bodyPr/>
        <a:lstStyle/>
        <a:p>
          <a:r>
            <a:rPr lang="en-GB" dirty="0" smtClean="0"/>
            <a:t>Cross over into heath or agriculture  </a:t>
          </a:r>
          <a:endParaRPr lang="en-GB" dirty="0"/>
        </a:p>
      </dgm:t>
    </dgm:pt>
    <dgm:pt modelId="{69ABF5C4-D3CF-40C5-A220-0C929407B2CE}" type="parTrans" cxnId="{7087206A-F215-4963-A45C-CFA9A94314B4}">
      <dgm:prSet/>
      <dgm:spPr/>
      <dgm:t>
        <a:bodyPr/>
        <a:lstStyle/>
        <a:p>
          <a:endParaRPr lang="en-GB"/>
        </a:p>
      </dgm:t>
    </dgm:pt>
    <dgm:pt modelId="{239F6A58-7C8D-4338-9F05-F1E82E19D13F}" type="sibTrans" cxnId="{7087206A-F215-4963-A45C-CFA9A94314B4}">
      <dgm:prSet/>
      <dgm:spPr/>
      <dgm:t>
        <a:bodyPr/>
        <a:lstStyle/>
        <a:p>
          <a:endParaRPr lang="en-GB"/>
        </a:p>
      </dgm:t>
    </dgm:pt>
    <dgm:pt modelId="{4C77CD9D-9A97-43CB-A36B-D9143D03239A}">
      <dgm:prSet phldrT="[Text]"/>
      <dgm:spPr/>
      <dgm:t>
        <a:bodyPr/>
        <a:lstStyle/>
        <a:p>
          <a:r>
            <a:rPr lang="en-GB" dirty="0" smtClean="0"/>
            <a:t>Economic development and poverty alleviation</a:t>
          </a:r>
          <a:endParaRPr lang="en-GB" dirty="0"/>
        </a:p>
      </dgm:t>
    </dgm:pt>
    <dgm:pt modelId="{E50D4630-0099-4F00-BBAA-79940B22895D}" type="parTrans" cxnId="{EDC1139B-60A6-4F9A-8F12-0D311474E50C}">
      <dgm:prSet/>
      <dgm:spPr/>
      <dgm:t>
        <a:bodyPr/>
        <a:lstStyle/>
        <a:p>
          <a:endParaRPr lang="en-GB"/>
        </a:p>
      </dgm:t>
    </dgm:pt>
    <dgm:pt modelId="{B55FC5FD-A271-4884-8920-947D4779B0F9}" type="sibTrans" cxnId="{EDC1139B-60A6-4F9A-8F12-0D311474E50C}">
      <dgm:prSet/>
      <dgm:spPr/>
      <dgm:t>
        <a:bodyPr/>
        <a:lstStyle/>
        <a:p>
          <a:endParaRPr lang="en-GB"/>
        </a:p>
      </dgm:t>
    </dgm:pt>
    <dgm:pt modelId="{1892269F-6B14-4FC5-84DC-7262A11FD186}">
      <dgm:prSet/>
      <dgm:spPr/>
      <dgm:t>
        <a:bodyPr/>
        <a:lstStyle/>
        <a:p>
          <a:r>
            <a:rPr lang="en-GB" dirty="0" smtClean="0"/>
            <a:t>Education</a:t>
          </a:r>
          <a:endParaRPr lang="en-GB" dirty="0"/>
        </a:p>
      </dgm:t>
    </dgm:pt>
    <dgm:pt modelId="{77163961-D330-4438-AEFF-1CD24AC1E279}" type="parTrans" cxnId="{D76E2307-EE19-4A05-8156-E8EDAADFDA89}">
      <dgm:prSet/>
      <dgm:spPr/>
      <dgm:t>
        <a:bodyPr/>
        <a:lstStyle/>
        <a:p>
          <a:endParaRPr lang="en-GB"/>
        </a:p>
      </dgm:t>
    </dgm:pt>
    <dgm:pt modelId="{423FD641-5159-4974-A254-3D46C028E385}" type="sibTrans" cxnId="{D76E2307-EE19-4A05-8156-E8EDAADFDA89}">
      <dgm:prSet/>
      <dgm:spPr/>
      <dgm:t>
        <a:bodyPr/>
        <a:lstStyle/>
        <a:p>
          <a:endParaRPr lang="en-GB"/>
        </a:p>
      </dgm:t>
    </dgm:pt>
    <dgm:pt modelId="{1F031B09-853C-41FC-97F7-CF07B111F8D1}">
      <dgm:prSet/>
      <dgm:spPr/>
      <dgm:t>
        <a:bodyPr/>
        <a:lstStyle/>
        <a:p>
          <a:r>
            <a:rPr lang="en-GB" dirty="0" smtClean="0"/>
            <a:t>Animal welfare?  </a:t>
          </a:r>
          <a:endParaRPr lang="en-GB" dirty="0"/>
        </a:p>
      </dgm:t>
    </dgm:pt>
    <dgm:pt modelId="{98DFDA6A-2928-4F53-BA6F-44F95024EDDB}" type="parTrans" cxnId="{F31C8956-7BDC-4CA4-81C5-AF63DE63981D}">
      <dgm:prSet/>
      <dgm:spPr/>
      <dgm:t>
        <a:bodyPr/>
        <a:lstStyle/>
        <a:p>
          <a:endParaRPr lang="en-GB"/>
        </a:p>
      </dgm:t>
    </dgm:pt>
    <dgm:pt modelId="{896EEFFF-E225-4753-9018-EE9C9439A4D4}" type="sibTrans" cxnId="{F31C8956-7BDC-4CA4-81C5-AF63DE63981D}">
      <dgm:prSet/>
      <dgm:spPr/>
      <dgm:t>
        <a:bodyPr/>
        <a:lstStyle/>
        <a:p>
          <a:endParaRPr lang="en-GB"/>
        </a:p>
      </dgm:t>
    </dgm:pt>
    <dgm:pt modelId="{7BB9E184-61EA-465A-BB01-F7FC986F05D9}">
      <dgm:prSet/>
      <dgm:spPr/>
      <dgm:t>
        <a:bodyPr/>
        <a:lstStyle/>
        <a:p>
          <a:r>
            <a:rPr lang="en-GB" dirty="0" smtClean="0"/>
            <a:t>A pure biodiversity project </a:t>
          </a:r>
          <a:endParaRPr lang="en-GB" dirty="0"/>
        </a:p>
      </dgm:t>
    </dgm:pt>
    <dgm:pt modelId="{E20EC890-5D28-42E7-8AE9-0F27BA85CC46}" type="parTrans" cxnId="{3D38BD51-D000-4EA3-A5EA-4ACA75FB8476}">
      <dgm:prSet/>
      <dgm:spPr/>
      <dgm:t>
        <a:bodyPr/>
        <a:lstStyle/>
        <a:p>
          <a:endParaRPr lang="en-GB"/>
        </a:p>
      </dgm:t>
    </dgm:pt>
    <dgm:pt modelId="{A8C975BC-7D28-49BA-82AA-9A049A605122}" type="sibTrans" cxnId="{3D38BD51-D000-4EA3-A5EA-4ACA75FB8476}">
      <dgm:prSet/>
      <dgm:spPr/>
      <dgm:t>
        <a:bodyPr/>
        <a:lstStyle/>
        <a:p>
          <a:endParaRPr lang="en-GB"/>
        </a:p>
      </dgm:t>
    </dgm:pt>
    <dgm:pt modelId="{192EB5D2-BAED-4A96-8ED4-A96A0C3B355C}">
      <dgm:prSet/>
      <dgm:spPr/>
      <dgm:t>
        <a:bodyPr/>
        <a:lstStyle/>
        <a:p>
          <a:r>
            <a:rPr lang="en-GB" dirty="0" smtClean="0"/>
            <a:t>A chance for external interests to win in country foothold  …</a:t>
          </a:r>
          <a:endParaRPr lang="en-GB" dirty="0"/>
        </a:p>
      </dgm:t>
    </dgm:pt>
    <dgm:pt modelId="{AD197C79-4223-44F3-ADCD-95CBFE2A5896}" type="parTrans" cxnId="{2FC3B8C6-57A1-4C00-B338-8151E48D54E8}">
      <dgm:prSet/>
      <dgm:spPr/>
      <dgm:t>
        <a:bodyPr/>
        <a:lstStyle/>
        <a:p>
          <a:endParaRPr lang="en-GB"/>
        </a:p>
      </dgm:t>
    </dgm:pt>
    <dgm:pt modelId="{38C40C37-82FD-49EF-A535-DC5200568DB2}" type="sibTrans" cxnId="{2FC3B8C6-57A1-4C00-B338-8151E48D54E8}">
      <dgm:prSet/>
      <dgm:spPr/>
      <dgm:t>
        <a:bodyPr/>
        <a:lstStyle/>
        <a:p>
          <a:endParaRPr lang="en-GB"/>
        </a:p>
      </dgm:t>
    </dgm:pt>
    <dgm:pt modelId="{BAD5CEF9-0CF3-41E7-ADD2-2E92BC8C1400}" type="pres">
      <dgm:prSet presAssocID="{4FAC6DF4-2FF7-4240-98B2-AE8CE9917481}" presName="compositeShape" presStyleCnt="0">
        <dgm:presLayoutVars>
          <dgm:chMax val="7"/>
          <dgm:dir/>
          <dgm:resizeHandles val="exact"/>
        </dgm:presLayoutVars>
      </dgm:prSet>
      <dgm:spPr/>
    </dgm:pt>
    <dgm:pt modelId="{631EFD4C-D6FF-4A5A-8249-60F207E2816A}" type="pres">
      <dgm:prSet presAssocID="{4FAC6DF4-2FF7-4240-98B2-AE8CE9917481}" presName="wedge1" presStyleLbl="node1" presStyleIdx="0" presStyleCnt="7"/>
      <dgm:spPr/>
      <dgm:t>
        <a:bodyPr/>
        <a:lstStyle/>
        <a:p>
          <a:endParaRPr lang="en-GB"/>
        </a:p>
      </dgm:t>
    </dgm:pt>
    <dgm:pt modelId="{36A7A1B3-4F5C-478C-A6C3-E38E74680A42}" type="pres">
      <dgm:prSet presAssocID="{4FAC6DF4-2FF7-4240-98B2-AE8CE9917481}" presName="dummy1a" presStyleCnt="0"/>
      <dgm:spPr/>
    </dgm:pt>
    <dgm:pt modelId="{8FC23218-E303-4B78-8E2B-DA931DFAA623}" type="pres">
      <dgm:prSet presAssocID="{4FAC6DF4-2FF7-4240-98B2-AE8CE9917481}" presName="dummy1b" presStyleCnt="0"/>
      <dgm:spPr/>
    </dgm:pt>
    <dgm:pt modelId="{E7788449-D61D-4E18-A0BD-A4AA9B795939}" type="pres">
      <dgm:prSet presAssocID="{4FAC6DF4-2FF7-4240-98B2-AE8CE9917481}" presName="wedge1Tx" presStyleLbl="node1" presStyleIdx="0" presStyleCnt="7">
        <dgm:presLayoutVars>
          <dgm:chMax val="0"/>
          <dgm:chPref val="0"/>
          <dgm:bulletEnabled val="1"/>
        </dgm:presLayoutVars>
      </dgm:prSet>
      <dgm:spPr/>
      <dgm:t>
        <a:bodyPr/>
        <a:lstStyle/>
        <a:p>
          <a:endParaRPr lang="en-GB"/>
        </a:p>
      </dgm:t>
    </dgm:pt>
    <dgm:pt modelId="{CF93462D-E7C5-4377-9D77-155EDD3F2218}" type="pres">
      <dgm:prSet presAssocID="{4FAC6DF4-2FF7-4240-98B2-AE8CE9917481}" presName="wedge2" presStyleLbl="node1" presStyleIdx="1" presStyleCnt="7" custLinFactNeighborX="2705" custLinFactNeighborY="-2255"/>
      <dgm:spPr/>
      <dgm:t>
        <a:bodyPr/>
        <a:lstStyle/>
        <a:p>
          <a:endParaRPr lang="en-GB"/>
        </a:p>
      </dgm:t>
    </dgm:pt>
    <dgm:pt modelId="{8B64F547-B112-4C80-8278-B23E0844F9BC}" type="pres">
      <dgm:prSet presAssocID="{4FAC6DF4-2FF7-4240-98B2-AE8CE9917481}" presName="dummy2a" presStyleCnt="0"/>
      <dgm:spPr/>
    </dgm:pt>
    <dgm:pt modelId="{86F41DF8-CCC5-4C26-8749-CBB4BADE4709}" type="pres">
      <dgm:prSet presAssocID="{4FAC6DF4-2FF7-4240-98B2-AE8CE9917481}" presName="dummy2b" presStyleCnt="0"/>
      <dgm:spPr/>
    </dgm:pt>
    <dgm:pt modelId="{C67E32E3-21D0-448C-AA8B-CF67186F90F7}" type="pres">
      <dgm:prSet presAssocID="{4FAC6DF4-2FF7-4240-98B2-AE8CE9917481}" presName="wedge2Tx" presStyleLbl="node1" presStyleIdx="1" presStyleCnt="7">
        <dgm:presLayoutVars>
          <dgm:chMax val="0"/>
          <dgm:chPref val="0"/>
          <dgm:bulletEnabled val="1"/>
        </dgm:presLayoutVars>
      </dgm:prSet>
      <dgm:spPr/>
      <dgm:t>
        <a:bodyPr/>
        <a:lstStyle/>
        <a:p>
          <a:endParaRPr lang="en-GB"/>
        </a:p>
      </dgm:t>
    </dgm:pt>
    <dgm:pt modelId="{ABCAD5CA-C7C9-4431-B356-1DDA2CC4765E}" type="pres">
      <dgm:prSet presAssocID="{4FAC6DF4-2FF7-4240-98B2-AE8CE9917481}" presName="wedge3" presStyleLbl="node1" presStyleIdx="2" presStyleCnt="7"/>
      <dgm:spPr/>
      <dgm:t>
        <a:bodyPr/>
        <a:lstStyle/>
        <a:p>
          <a:endParaRPr lang="en-GB"/>
        </a:p>
      </dgm:t>
    </dgm:pt>
    <dgm:pt modelId="{214E52C3-DED6-449B-AE4F-2ECF5AF8CBF5}" type="pres">
      <dgm:prSet presAssocID="{4FAC6DF4-2FF7-4240-98B2-AE8CE9917481}" presName="dummy3a" presStyleCnt="0"/>
      <dgm:spPr/>
    </dgm:pt>
    <dgm:pt modelId="{AF8528DB-2D5D-47F9-BEDB-1D09E46310C1}" type="pres">
      <dgm:prSet presAssocID="{4FAC6DF4-2FF7-4240-98B2-AE8CE9917481}" presName="dummy3b" presStyleCnt="0"/>
      <dgm:spPr/>
    </dgm:pt>
    <dgm:pt modelId="{6F08BEDF-3384-4B1C-86F7-4748548AB6FA}" type="pres">
      <dgm:prSet presAssocID="{4FAC6DF4-2FF7-4240-98B2-AE8CE9917481}" presName="wedge3Tx" presStyleLbl="node1" presStyleIdx="2" presStyleCnt="7">
        <dgm:presLayoutVars>
          <dgm:chMax val="0"/>
          <dgm:chPref val="0"/>
          <dgm:bulletEnabled val="1"/>
        </dgm:presLayoutVars>
      </dgm:prSet>
      <dgm:spPr/>
      <dgm:t>
        <a:bodyPr/>
        <a:lstStyle/>
        <a:p>
          <a:endParaRPr lang="en-GB"/>
        </a:p>
      </dgm:t>
    </dgm:pt>
    <dgm:pt modelId="{82B464D9-5A14-483E-9205-E2972A31CE1C}" type="pres">
      <dgm:prSet presAssocID="{4FAC6DF4-2FF7-4240-98B2-AE8CE9917481}" presName="wedge4" presStyleLbl="node1" presStyleIdx="3" presStyleCnt="7"/>
      <dgm:spPr/>
      <dgm:t>
        <a:bodyPr/>
        <a:lstStyle/>
        <a:p>
          <a:endParaRPr lang="en-GB"/>
        </a:p>
      </dgm:t>
    </dgm:pt>
    <dgm:pt modelId="{6F0AC81D-268A-420D-B92B-147012EAF130}" type="pres">
      <dgm:prSet presAssocID="{4FAC6DF4-2FF7-4240-98B2-AE8CE9917481}" presName="dummy4a" presStyleCnt="0"/>
      <dgm:spPr/>
    </dgm:pt>
    <dgm:pt modelId="{43D12200-9E84-4D52-93CF-2373D8C71FBF}" type="pres">
      <dgm:prSet presAssocID="{4FAC6DF4-2FF7-4240-98B2-AE8CE9917481}" presName="dummy4b" presStyleCnt="0"/>
      <dgm:spPr/>
    </dgm:pt>
    <dgm:pt modelId="{2B25BB6A-684B-4A16-A0E3-996DF30D5F95}" type="pres">
      <dgm:prSet presAssocID="{4FAC6DF4-2FF7-4240-98B2-AE8CE9917481}" presName="wedge4Tx" presStyleLbl="node1" presStyleIdx="3" presStyleCnt="7">
        <dgm:presLayoutVars>
          <dgm:chMax val="0"/>
          <dgm:chPref val="0"/>
          <dgm:bulletEnabled val="1"/>
        </dgm:presLayoutVars>
      </dgm:prSet>
      <dgm:spPr/>
      <dgm:t>
        <a:bodyPr/>
        <a:lstStyle/>
        <a:p>
          <a:endParaRPr lang="en-GB"/>
        </a:p>
      </dgm:t>
    </dgm:pt>
    <dgm:pt modelId="{BEF39B8B-E4C4-4C7C-9D8A-A099E90C7D67}" type="pres">
      <dgm:prSet presAssocID="{4FAC6DF4-2FF7-4240-98B2-AE8CE9917481}" presName="wedge5" presStyleLbl="node1" presStyleIdx="4" presStyleCnt="7" custLinFactNeighborX="-911" custLinFactNeighborY="-161"/>
      <dgm:spPr/>
      <dgm:t>
        <a:bodyPr/>
        <a:lstStyle/>
        <a:p>
          <a:endParaRPr lang="en-GB"/>
        </a:p>
      </dgm:t>
    </dgm:pt>
    <dgm:pt modelId="{A785BF84-7D5A-4AD3-8E35-0CF12A6E2952}" type="pres">
      <dgm:prSet presAssocID="{4FAC6DF4-2FF7-4240-98B2-AE8CE9917481}" presName="dummy5a" presStyleCnt="0"/>
      <dgm:spPr/>
    </dgm:pt>
    <dgm:pt modelId="{41C90EC8-E314-4FA0-9847-73CE2B8CAAA2}" type="pres">
      <dgm:prSet presAssocID="{4FAC6DF4-2FF7-4240-98B2-AE8CE9917481}" presName="dummy5b" presStyleCnt="0"/>
      <dgm:spPr/>
    </dgm:pt>
    <dgm:pt modelId="{D8850374-7658-40A2-82A3-B2F4736A8617}" type="pres">
      <dgm:prSet presAssocID="{4FAC6DF4-2FF7-4240-98B2-AE8CE9917481}" presName="wedge5Tx" presStyleLbl="node1" presStyleIdx="4" presStyleCnt="7">
        <dgm:presLayoutVars>
          <dgm:chMax val="0"/>
          <dgm:chPref val="0"/>
          <dgm:bulletEnabled val="1"/>
        </dgm:presLayoutVars>
      </dgm:prSet>
      <dgm:spPr/>
      <dgm:t>
        <a:bodyPr/>
        <a:lstStyle/>
        <a:p>
          <a:endParaRPr lang="en-GB"/>
        </a:p>
      </dgm:t>
    </dgm:pt>
    <dgm:pt modelId="{8039F40B-B43A-40E6-9BC0-6FA421546D07}" type="pres">
      <dgm:prSet presAssocID="{4FAC6DF4-2FF7-4240-98B2-AE8CE9917481}" presName="wedge6" presStyleLbl="node1" presStyleIdx="5" presStyleCnt="7"/>
      <dgm:spPr/>
      <dgm:t>
        <a:bodyPr/>
        <a:lstStyle/>
        <a:p>
          <a:endParaRPr lang="en-GB"/>
        </a:p>
      </dgm:t>
    </dgm:pt>
    <dgm:pt modelId="{57C8317D-0FED-4F44-8081-9740F64C336E}" type="pres">
      <dgm:prSet presAssocID="{4FAC6DF4-2FF7-4240-98B2-AE8CE9917481}" presName="dummy6a" presStyleCnt="0"/>
      <dgm:spPr/>
    </dgm:pt>
    <dgm:pt modelId="{F0AA18EE-64B6-431C-BB3F-2BA6471F7BBD}" type="pres">
      <dgm:prSet presAssocID="{4FAC6DF4-2FF7-4240-98B2-AE8CE9917481}" presName="dummy6b" presStyleCnt="0"/>
      <dgm:spPr/>
    </dgm:pt>
    <dgm:pt modelId="{0390E75E-F5B1-452E-9B93-E86DF69597CE}" type="pres">
      <dgm:prSet presAssocID="{4FAC6DF4-2FF7-4240-98B2-AE8CE9917481}" presName="wedge6Tx" presStyleLbl="node1" presStyleIdx="5" presStyleCnt="7">
        <dgm:presLayoutVars>
          <dgm:chMax val="0"/>
          <dgm:chPref val="0"/>
          <dgm:bulletEnabled val="1"/>
        </dgm:presLayoutVars>
      </dgm:prSet>
      <dgm:spPr/>
      <dgm:t>
        <a:bodyPr/>
        <a:lstStyle/>
        <a:p>
          <a:endParaRPr lang="en-GB"/>
        </a:p>
      </dgm:t>
    </dgm:pt>
    <dgm:pt modelId="{4E40CF8D-D93C-4710-BC67-2A46D13548B1}" type="pres">
      <dgm:prSet presAssocID="{4FAC6DF4-2FF7-4240-98B2-AE8CE9917481}" presName="wedge7" presStyleLbl="node1" presStyleIdx="6" presStyleCnt="7" custAng="0"/>
      <dgm:spPr/>
      <dgm:t>
        <a:bodyPr/>
        <a:lstStyle/>
        <a:p>
          <a:endParaRPr lang="en-GB"/>
        </a:p>
      </dgm:t>
    </dgm:pt>
    <dgm:pt modelId="{768A29E9-C8C8-4D5B-87D3-5056EE430CED}" type="pres">
      <dgm:prSet presAssocID="{4FAC6DF4-2FF7-4240-98B2-AE8CE9917481}" presName="dummy7a" presStyleCnt="0"/>
      <dgm:spPr/>
    </dgm:pt>
    <dgm:pt modelId="{B043E116-20E3-40F4-9891-12696500F97B}" type="pres">
      <dgm:prSet presAssocID="{4FAC6DF4-2FF7-4240-98B2-AE8CE9917481}" presName="dummy7b" presStyleCnt="0"/>
      <dgm:spPr/>
    </dgm:pt>
    <dgm:pt modelId="{D4C79145-515F-464F-A097-AF81C8694491}" type="pres">
      <dgm:prSet presAssocID="{4FAC6DF4-2FF7-4240-98B2-AE8CE9917481}" presName="wedge7Tx" presStyleLbl="node1" presStyleIdx="6" presStyleCnt="7">
        <dgm:presLayoutVars>
          <dgm:chMax val="0"/>
          <dgm:chPref val="0"/>
          <dgm:bulletEnabled val="1"/>
        </dgm:presLayoutVars>
      </dgm:prSet>
      <dgm:spPr/>
      <dgm:t>
        <a:bodyPr/>
        <a:lstStyle/>
        <a:p>
          <a:endParaRPr lang="en-GB"/>
        </a:p>
      </dgm:t>
    </dgm:pt>
    <dgm:pt modelId="{F27BB163-CD92-4661-9B2C-249A8204149F}" type="pres">
      <dgm:prSet presAssocID="{EFE2DDE9-66DC-4DBA-BB51-825B607FFFE5}" presName="arrowWedge1" presStyleLbl="fgSibTrans2D1" presStyleIdx="0" presStyleCnt="7"/>
      <dgm:spPr/>
    </dgm:pt>
    <dgm:pt modelId="{B4A91BAC-9702-4D03-A0D0-302062C88A8B}" type="pres">
      <dgm:prSet presAssocID="{423FD641-5159-4974-A254-3D46C028E385}" presName="arrowWedge2" presStyleLbl="fgSibTrans2D1" presStyleIdx="1" presStyleCnt="7"/>
      <dgm:spPr/>
    </dgm:pt>
    <dgm:pt modelId="{F17DF237-1155-42BD-9871-4539C2548F4E}" type="pres">
      <dgm:prSet presAssocID="{239F6A58-7C8D-4338-9F05-F1E82E19D13F}" presName="arrowWedge3" presStyleLbl="fgSibTrans2D1" presStyleIdx="2" presStyleCnt="7"/>
      <dgm:spPr/>
    </dgm:pt>
    <dgm:pt modelId="{88D5967D-4F50-4722-B2FA-D2D12CE3B3A9}" type="pres">
      <dgm:prSet presAssocID="{B55FC5FD-A271-4884-8920-947D4779B0F9}" presName="arrowWedge4" presStyleLbl="fgSibTrans2D1" presStyleIdx="3" presStyleCnt="7"/>
      <dgm:spPr/>
    </dgm:pt>
    <dgm:pt modelId="{D0310DDB-18E0-42DB-8BDB-A60E0751B9B4}" type="pres">
      <dgm:prSet presAssocID="{896EEFFF-E225-4753-9018-EE9C9439A4D4}" presName="arrowWedge5" presStyleLbl="fgSibTrans2D1" presStyleIdx="4" presStyleCnt="7"/>
      <dgm:spPr/>
    </dgm:pt>
    <dgm:pt modelId="{F9FFE075-2282-4D7D-B9BF-5EB88508024C}" type="pres">
      <dgm:prSet presAssocID="{38C40C37-82FD-49EF-A535-DC5200568DB2}" presName="arrowWedge6" presStyleLbl="fgSibTrans2D1" presStyleIdx="5" presStyleCnt="7"/>
      <dgm:spPr/>
    </dgm:pt>
    <dgm:pt modelId="{81A02449-AFEF-4D09-A57E-F71C3D20ECAC}" type="pres">
      <dgm:prSet presAssocID="{A8C975BC-7D28-49BA-82AA-9A049A605122}" presName="arrowWedge7" presStyleLbl="fgSibTrans2D1" presStyleIdx="6" presStyleCnt="7"/>
      <dgm:spPr/>
    </dgm:pt>
  </dgm:ptLst>
  <dgm:cxnLst>
    <dgm:cxn modelId="{4C269817-579C-4E27-9E57-CC2CBC2D3E50}" type="presOf" srcId="{4FAC6DF4-2FF7-4240-98B2-AE8CE9917481}" destId="{BAD5CEF9-0CF3-41E7-ADD2-2E92BC8C1400}" srcOrd="0" destOrd="0" presId="urn:microsoft.com/office/officeart/2005/8/layout/cycle8"/>
    <dgm:cxn modelId="{B1084D69-A6CE-4C40-8E64-FC8413E1D35F}" type="presOf" srcId="{1892269F-6B14-4FC5-84DC-7262A11FD186}" destId="{C67E32E3-21D0-448C-AA8B-CF67186F90F7}" srcOrd="1" destOrd="0" presId="urn:microsoft.com/office/officeart/2005/8/layout/cycle8"/>
    <dgm:cxn modelId="{D76E2307-EE19-4A05-8156-E8EDAADFDA89}" srcId="{4FAC6DF4-2FF7-4240-98B2-AE8CE9917481}" destId="{1892269F-6B14-4FC5-84DC-7262A11FD186}" srcOrd="1" destOrd="0" parTransId="{77163961-D330-4438-AEFF-1CD24AC1E279}" sibTransId="{423FD641-5159-4974-A254-3D46C028E385}"/>
    <dgm:cxn modelId="{7087206A-F215-4963-A45C-CFA9A94314B4}" srcId="{4FAC6DF4-2FF7-4240-98B2-AE8CE9917481}" destId="{7DD2A84E-7E21-4617-8F17-C204335D317F}" srcOrd="2" destOrd="0" parTransId="{69ABF5C4-D3CF-40C5-A220-0C929407B2CE}" sibTransId="{239F6A58-7C8D-4338-9F05-F1E82E19D13F}"/>
    <dgm:cxn modelId="{EDA715EA-2364-42F2-83D1-79E1AAFDFA5A}" type="presOf" srcId="{4C77CD9D-9A97-43CB-A36B-D9143D03239A}" destId="{82B464D9-5A14-483E-9205-E2972A31CE1C}" srcOrd="0" destOrd="0" presId="urn:microsoft.com/office/officeart/2005/8/layout/cycle8"/>
    <dgm:cxn modelId="{D3228F43-0318-4B96-A385-089D8A8D0C78}" type="presOf" srcId="{DAE66E75-EBD2-4E75-8BBD-C05989C9EF3E}" destId="{E7788449-D61D-4E18-A0BD-A4AA9B795939}" srcOrd="1" destOrd="0" presId="urn:microsoft.com/office/officeart/2005/8/layout/cycle8"/>
    <dgm:cxn modelId="{989B7ACD-3FBD-4931-BF9E-D8A74D6703F8}" type="presOf" srcId="{DAE66E75-EBD2-4E75-8BBD-C05989C9EF3E}" destId="{631EFD4C-D6FF-4A5A-8249-60F207E2816A}" srcOrd="0" destOrd="0" presId="urn:microsoft.com/office/officeart/2005/8/layout/cycle8"/>
    <dgm:cxn modelId="{CA1D8F13-4CC8-48E4-956F-A517C30EAFF7}" type="presOf" srcId="{192EB5D2-BAED-4A96-8ED4-A96A0C3B355C}" destId="{0390E75E-F5B1-452E-9B93-E86DF69597CE}" srcOrd="1" destOrd="0" presId="urn:microsoft.com/office/officeart/2005/8/layout/cycle8"/>
    <dgm:cxn modelId="{32B7740F-A074-4AE4-AA02-B7D97E919A3F}" type="presOf" srcId="{1F031B09-853C-41FC-97F7-CF07B111F8D1}" destId="{BEF39B8B-E4C4-4C7C-9D8A-A099E90C7D67}" srcOrd="0" destOrd="0" presId="urn:microsoft.com/office/officeart/2005/8/layout/cycle8"/>
    <dgm:cxn modelId="{EDC1139B-60A6-4F9A-8F12-0D311474E50C}" srcId="{4FAC6DF4-2FF7-4240-98B2-AE8CE9917481}" destId="{4C77CD9D-9A97-43CB-A36B-D9143D03239A}" srcOrd="3" destOrd="0" parTransId="{E50D4630-0099-4F00-BBAA-79940B22895D}" sibTransId="{B55FC5FD-A271-4884-8920-947D4779B0F9}"/>
    <dgm:cxn modelId="{2FC3B8C6-57A1-4C00-B338-8151E48D54E8}" srcId="{4FAC6DF4-2FF7-4240-98B2-AE8CE9917481}" destId="{192EB5D2-BAED-4A96-8ED4-A96A0C3B355C}" srcOrd="5" destOrd="0" parTransId="{AD197C79-4223-44F3-ADCD-95CBFE2A5896}" sibTransId="{38C40C37-82FD-49EF-A535-DC5200568DB2}"/>
    <dgm:cxn modelId="{980B873B-C4C3-4C70-B9F6-644516BE3584}" type="presOf" srcId="{1F031B09-853C-41FC-97F7-CF07B111F8D1}" destId="{D8850374-7658-40A2-82A3-B2F4736A8617}" srcOrd="1" destOrd="0" presId="urn:microsoft.com/office/officeart/2005/8/layout/cycle8"/>
    <dgm:cxn modelId="{ECC708A7-2C1C-40DC-8250-9304948B3FDF}" srcId="{4FAC6DF4-2FF7-4240-98B2-AE8CE9917481}" destId="{DAE66E75-EBD2-4E75-8BBD-C05989C9EF3E}" srcOrd="0" destOrd="0" parTransId="{342E155C-8EC8-40C3-9ABB-874625A0F89B}" sibTransId="{EFE2DDE9-66DC-4DBA-BB51-825B607FFFE5}"/>
    <dgm:cxn modelId="{3D38BD51-D000-4EA3-A5EA-4ACA75FB8476}" srcId="{4FAC6DF4-2FF7-4240-98B2-AE8CE9917481}" destId="{7BB9E184-61EA-465A-BB01-F7FC986F05D9}" srcOrd="6" destOrd="0" parTransId="{E20EC890-5D28-42E7-8AE9-0F27BA85CC46}" sibTransId="{A8C975BC-7D28-49BA-82AA-9A049A605122}"/>
    <dgm:cxn modelId="{E1C98413-49D4-46B5-9857-185174EA7098}" type="presOf" srcId="{7BB9E184-61EA-465A-BB01-F7FC986F05D9}" destId="{D4C79145-515F-464F-A097-AF81C8694491}" srcOrd="1" destOrd="0" presId="urn:microsoft.com/office/officeart/2005/8/layout/cycle8"/>
    <dgm:cxn modelId="{62047C9B-79F4-4E2B-A038-BE5A795C2495}" type="presOf" srcId="{7BB9E184-61EA-465A-BB01-F7FC986F05D9}" destId="{4E40CF8D-D93C-4710-BC67-2A46D13548B1}" srcOrd="0" destOrd="0" presId="urn:microsoft.com/office/officeart/2005/8/layout/cycle8"/>
    <dgm:cxn modelId="{C9880C03-AA2E-4B15-A13E-63E5160ABF13}" type="presOf" srcId="{7DD2A84E-7E21-4617-8F17-C204335D317F}" destId="{6F08BEDF-3384-4B1C-86F7-4748548AB6FA}" srcOrd="1" destOrd="0" presId="urn:microsoft.com/office/officeart/2005/8/layout/cycle8"/>
    <dgm:cxn modelId="{FD87B474-62D8-4CE8-A570-1476958C575B}" type="presOf" srcId="{1892269F-6B14-4FC5-84DC-7262A11FD186}" destId="{CF93462D-E7C5-4377-9D77-155EDD3F2218}" srcOrd="0" destOrd="0" presId="urn:microsoft.com/office/officeart/2005/8/layout/cycle8"/>
    <dgm:cxn modelId="{2FC478D2-95C1-441C-B8A4-D7E41D4A2796}" type="presOf" srcId="{192EB5D2-BAED-4A96-8ED4-A96A0C3B355C}" destId="{8039F40B-B43A-40E6-9BC0-6FA421546D07}" srcOrd="0" destOrd="0" presId="urn:microsoft.com/office/officeart/2005/8/layout/cycle8"/>
    <dgm:cxn modelId="{68B7C93A-699D-4366-9E1C-4A767C0E4A39}" type="presOf" srcId="{4C77CD9D-9A97-43CB-A36B-D9143D03239A}" destId="{2B25BB6A-684B-4A16-A0E3-996DF30D5F95}" srcOrd="1" destOrd="0" presId="urn:microsoft.com/office/officeart/2005/8/layout/cycle8"/>
    <dgm:cxn modelId="{C93882BB-FD95-4598-A2D9-ED7E6598B435}" type="presOf" srcId="{7DD2A84E-7E21-4617-8F17-C204335D317F}" destId="{ABCAD5CA-C7C9-4431-B356-1DDA2CC4765E}" srcOrd="0" destOrd="0" presId="urn:microsoft.com/office/officeart/2005/8/layout/cycle8"/>
    <dgm:cxn modelId="{F31C8956-7BDC-4CA4-81C5-AF63DE63981D}" srcId="{4FAC6DF4-2FF7-4240-98B2-AE8CE9917481}" destId="{1F031B09-853C-41FC-97F7-CF07B111F8D1}" srcOrd="4" destOrd="0" parTransId="{98DFDA6A-2928-4F53-BA6F-44F95024EDDB}" sibTransId="{896EEFFF-E225-4753-9018-EE9C9439A4D4}"/>
    <dgm:cxn modelId="{B0111A2D-6D38-4FE5-BEE0-D24EC13AAE95}" type="presParOf" srcId="{BAD5CEF9-0CF3-41E7-ADD2-2E92BC8C1400}" destId="{631EFD4C-D6FF-4A5A-8249-60F207E2816A}" srcOrd="0" destOrd="0" presId="urn:microsoft.com/office/officeart/2005/8/layout/cycle8"/>
    <dgm:cxn modelId="{46D1F27C-9145-41A8-844B-E67B84023E81}" type="presParOf" srcId="{BAD5CEF9-0CF3-41E7-ADD2-2E92BC8C1400}" destId="{36A7A1B3-4F5C-478C-A6C3-E38E74680A42}" srcOrd="1" destOrd="0" presId="urn:microsoft.com/office/officeart/2005/8/layout/cycle8"/>
    <dgm:cxn modelId="{8361C397-DD71-4094-B83A-377BB45AE76A}" type="presParOf" srcId="{BAD5CEF9-0CF3-41E7-ADD2-2E92BC8C1400}" destId="{8FC23218-E303-4B78-8E2B-DA931DFAA623}" srcOrd="2" destOrd="0" presId="urn:microsoft.com/office/officeart/2005/8/layout/cycle8"/>
    <dgm:cxn modelId="{495CD3DB-AD19-4D78-A23E-0098E78895EE}" type="presParOf" srcId="{BAD5CEF9-0CF3-41E7-ADD2-2E92BC8C1400}" destId="{E7788449-D61D-4E18-A0BD-A4AA9B795939}" srcOrd="3" destOrd="0" presId="urn:microsoft.com/office/officeart/2005/8/layout/cycle8"/>
    <dgm:cxn modelId="{B363F77D-8F49-4AB1-9015-30C5904072C8}" type="presParOf" srcId="{BAD5CEF9-0CF3-41E7-ADD2-2E92BC8C1400}" destId="{CF93462D-E7C5-4377-9D77-155EDD3F2218}" srcOrd="4" destOrd="0" presId="urn:microsoft.com/office/officeart/2005/8/layout/cycle8"/>
    <dgm:cxn modelId="{63A73A66-164B-486E-A938-4808CF940456}" type="presParOf" srcId="{BAD5CEF9-0CF3-41E7-ADD2-2E92BC8C1400}" destId="{8B64F547-B112-4C80-8278-B23E0844F9BC}" srcOrd="5" destOrd="0" presId="urn:microsoft.com/office/officeart/2005/8/layout/cycle8"/>
    <dgm:cxn modelId="{61ACA8EC-A909-476E-B2B8-E4E6668B6E9A}" type="presParOf" srcId="{BAD5CEF9-0CF3-41E7-ADD2-2E92BC8C1400}" destId="{86F41DF8-CCC5-4C26-8749-CBB4BADE4709}" srcOrd="6" destOrd="0" presId="urn:microsoft.com/office/officeart/2005/8/layout/cycle8"/>
    <dgm:cxn modelId="{84F1EE53-3634-4369-BC25-D1CF06C604F9}" type="presParOf" srcId="{BAD5CEF9-0CF3-41E7-ADD2-2E92BC8C1400}" destId="{C67E32E3-21D0-448C-AA8B-CF67186F90F7}" srcOrd="7" destOrd="0" presId="urn:microsoft.com/office/officeart/2005/8/layout/cycle8"/>
    <dgm:cxn modelId="{59FA591F-1CD4-454A-B680-70EA2517FAAB}" type="presParOf" srcId="{BAD5CEF9-0CF3-41E7-ADD2-2E92BC8C1400}" destId="{ABCAD5CA-C7C9-4431-B356-1DDA2CC4765E}" srcOrd="8" destOrd="0" presId="urn:microsoft.com/office/officeart/2005/8/layout/cycle8"/>
    <dgm:cxn modelId="{4EE38A1E-902D-4715-9138-10B2872356E0}" type="presParOf" srcId="{BAD5CEF9-0CF3-41E7-ADD2-2E92BC8C1400}" destId="{214E52C3-DED6-449B-AE4F-2ECF5AF8CBF5}" srcOrd="9" destOrd="0" presId="urn:microsoft.com/office/officeart/2005/8/layout/cycle8"/>
    <dgm:cxn modelId="{1BBF92E1-2828-42D0-9453-089EA3E5C4E5}" type="presParOf" srcId="{BAD5CEF9-0CF3-41E7-ADD2-2E92BC8C1400}" destId="{AF8528DB-2D5D-47F9-BEDB-1D09E46310C1}" srcOrd="10" destOrd="0" presId="urn:microsoft.com/office/officeart/2005/8/layout/cycle8"/>
    <dgm:cxn modelId="{4AD554B0-5891-4FEE-B55F-A68D178ADE18}" type="presParOf" srcId="{BAD5CEF9-0CF3-41E7-ADD2-2E92BC8C1400}" destId="{6F08BEDF-3384-4B1C-86F7-4748548AB6FA}" srcOrd="11" destOrd="0" presId="urn:microsoft.com/office/officeart/2005/8/layout/cycle8"/>
    <dgm:cxn modelId="{67AC349B-2007-46BF-912E-9D9A9DEB8219}" type="presParOf" srcId="{BAD5CEF9-0CF3-41E7-ADD2-2E92BC8C1400}" destId="{82B464D9-5A14-483E-9205-E2972A31CE1C}" srcOrd="12" destOrd="0" presId="urn:microsoft.com/office/officeart/2005/8/layout/cycle8"/>
    <dgm:cxn modelId="{7D0D70DC-7C8B-4AE3-B82E-94FA812B5705}" type="presParOf" srcId="{BAD5CEF9-0CF3-41E7-ADD2-2E92BC8C1400}" destId="{6F0AC81D-268A-420D-B92B-147012EAF130}" srcOrd="13" destOrd="0" presId="urn:microsoft.com/office/officeart/2005/8/layout/cycle8"/>
    <dgm:cxn modelId="{73AAF9C1-3B35-43BD-8798-960304D38033}" type="presParOf" srcId="{BAD5CEF9-0CF3-41E7-ADD2-2E92BC8C1400}" destId="{43D12200-9E84-4D52-93CF-2373D8C71FBF}" srcOrd="14" destOrd="0" presId="urn:microsoft.com/office/officeart/2005/8/layout/cycle8"/>
    <dgm:cxn modelId="{995EA5F0-7F06-4C5E-B67C-C0455327712A}" type="presParOf" srcId="{BAD5CEF9-0CF3-41E7-ADD2-2E92BC8C1400}" destId="{2B25BB6A-684B-4A16-A0E3-996DF30D5F95}" srcOrd="15" destOrd="0" presId="urn:microsoft.com/office/officeart/2005/8/layout/cycle8"/>
    <dgm:cxn modelId="{1590378A-8641-4B0D-8AE8-240837F786CC}" type="presParOf" srcId="{BAD5CEF9-0CF3-41E7-ADD2-2E92BC8C1400}" destId="{BEF39B8B-E4C4-4C7C-9D8A-A099E90C7D67}" srcOrd="16" destOrd="0" presId="urn:microsoft.com/office/officeart/2005/8/layout/cycle8"/>
    <dgm:cxn modelId="{855EF779-C116-4605-96D6-F1271807966C}" type="presParOf" srcId="{BAD5CEF9-0CF3-41E7-ADD2-2E92BC8C1400}" destId="{A785BF84-7D5A-4AD3-8E35-0CF12A6E2952}" srcOrd="17" destOrd="0" presId="urn:microsoft.com/office/officeart/2005/8/layout/cycle8"/>
    <dgm:cxn modelId="{C462EBEA-A572-4744-AD83-CF0968735465}" type="presParOf" srcId="{BAD5CEF9-0CF3-41E7-ADD2-2E92BC8C1400}" destId="{41C90EC8-E314-4FA0-9847-73CE2B8CAAA2}" srcOrd="18" destOrd="0" presId="urn:microsoft.com/office/officeart/2005/8/layout/cycle8"/>
    <dgm:cxn modelId="{63930D45-39FC-4E48-A322-82BEBF660C53}" type="presParOf" srcId="{BAD5CEF9-0CF3-41E7-ADD2-2E92BC8C1400}" destId="{D8850374-7658-40A2-82A3-B2F4736A8617}" srcOrd="19" destOrd="0" presId="urn:microsoft.com/office/officeart/2005/8/layout/cycle8"/>
    <dgm:cxn modelId="{0FF6830C-B4FA-443B-9BD9-89905F25942D}" type="presParOf" srcId="{BAD5CEF9-0CF3-41E7-ADD2-2E92BC8C1400}" destId="{8039F40B-B43A-40E6-9BC0-6FA421546D07}" srcOrd="20" destOrd="0" presId="urn:microsoft.com/office/officeart/2005/8/layout/cycle8"/>
    <dgm:cxn modelId="{B58953A3-CCCA-490F-A2DA-429AE8AF1601}" type="presParOf" srcId="{BAD5CEF9-0CF3-41E7-ADD2-2E92BC8C1400}" destId="{57C8317D-0FED-4F44-8081-9740F64C336E}" srcOrd="21" destOrd="0" presId="urn:microsoft.com/office/officeart/2005/8/layout/cycle8"/>
    <dgm:cxn modelId="{C4DC3A0B-9A5B-46D2-A826-2D169E0D10A2}" type="presParOf" srcId="{BAD5CEF9-0CF3-41E7-ADD2-2E92BC8C1400}" destId="{F0AA18EE-64B6-431C-BB3F-2BA6471F7BBD}" srcOrd="22" destOrd="0" presId="urn:microsoft.com/office/officeart/2005/8/layout/cycle8"/>
    <dgm:cxn modelId="{FB9994F8-1CCD-4423-93F7-5D15BEE2D9E2}" type="presParOf" srcId="{BAD5CEF9-0CF3-41E7-ADD2-2E92BC8C1400}" destId="{0390E75E-F5B1-452E-9B93-E86DF69597CE}" srcOrd="23" destOrd="0" presId="urn:microsoft.com/office/officeart/2005/8/layout/cycle8"/>
    <dgm:cxn modelId="{977AEA05-C060-417A-B3B5-0466A6E8BA58}" type="presParOf" srcId="{BAD5CEF9-0CF3-41E7-ADD2-2E92BC8C1400}" destId="{4E40CF8D-D93C-4710-BC67-2A46D13548B1}" srcOrd="24" destOrd="0" presId="urn:microsoft.com/office/officeart/2005/8/layout/cycle8"/>
    <dgm:cxn modelId="{C3C4DB3A-CC99-4107-866E-C4A167427917}" type="presParOf" srcId="{BAD5CEF9-0CF3-41E7-ADD2-2E92BC8C1400}" destId="{768A29E9-C8C8-4D5B-87D3-5056EE430CED}" srcOrd="25" destOrd="0" presId="urn:microsoft.com/office/officeart/2005/8/layout/cycle8"/>
    <dgm:cxn modelId="{54425DCC-F2DC-4523-9A4F-179723470921}" type="presParOf" srcId="{BAD5CEF9-0CF3-41E7-ADD2-2E92BC8C1400}" destId="{B043E116-20E3-40F4-9891-12696500F97B}" srcOrd="26" destOrd="0" presId="urn:microsoft.com/office/officeart/2005/8/layout/cycle8"/>
    <dgm:cxn modelId="{EFE76C01-4BD8-4A30-98BA-0FA5368C8559}" type="presParOf" srcId="{BAD5CEF9-0CF3-41E7-ADD2-2E92BC8C1400}" destId="{D4C79145-515F-464F-A097-AF81C8694491}" srcOrd="27" destOrd="0" presId="urn:microsoft.com/office/officeart/2005/8/layout/cycle8"/>
    <dgm:cxn modelId="{96E6E415-5472-4D5E-A9CF-516E2B4D3E5D}" type="presParOf" srcId="{BAD5CEF9-0CF3-41E7-ADD2-2E92BC8C1400}" destId="{F27BB163-CD92-4661-9B2C-249A8204149F}" srcOrd="28" destOrd="0" presId="urn:microsoft.com/office/officeart/2005/8/layout/cycle8"/>
    <dgm:cxn modelId="{002841B3-62CB-4EA4-AA06-13734352D71A}" type="presParOf" srcId="{BAD5CEF9-0CF3-41E7-ADD2-2E92BC8C1400}" destId="{B4A91BAC-9702-4D03-A0D0-302062C88A8B}" srcOrd="29" destOrd="0" presId="urn:microsoft.com/office/officeart/2005/8/layout/cycle8"/>
    <dgm:cxn modelId="{629B8F52-FFCE-419F-A1BD-46F44D170D1D}" type="presParOf" srcId="{BAD5CEF9-0CF3-41E7-ADD2-2E92BC8C1400}" destId="{F17DF237-1155-42BD-9871-4539C2548F4E}" srcOrd="30" destOrd="0" presId="urn:microsoft.com/office/officeart/2005/8/layout/cycle8"/>
    <dgm:cxn modelId="{F2558003-42AD-40E7-96CD-F487D77E6792}" type="presParOf" srcId="{BAD5CEF9-0CF3-41E7-ADD2-2E92BC8C1400}" destId="{88D5967D-4F50-4722-B2FA-D2D12CE3B3A9}" srcOrd="31" destOrd="0" presId="urn:microsoft.com/office/officeart/2005/8/layout/cycle8"/>
    <dgm:cxn modelId="{FD6D0FFF-D9AC-4300-AB36-EF288E9D0567}" type="presParOf" srcId="{BAD5CEF9-0CF3-41E7-ADD2-2E92BC8C1400}" destId="{D0310DDB-18E0-42DB-8BDB-A60E0751B9B4}" srcOrd="32" destOrd="0" presId="urn:microsoft.com/office/officeart/2005/8/layout/cycle8"/>
    <dgm:cxn modelId="{F5B76B74-6938-4C4B-9473-B7353EC9256F}" type="presParOf" srcId="{BAD5CEF9-0CF3-41E7-ADD2-2E92BC8C1400}" destId="{F9FFE075-2282-4D7D-B9BF-5EB88508024C}" srcOrd="33" destOrd="0" presId="urn:microsoft.com/office/officeart/2005/8/layout/cycle8"/>
    <dgm:cxn modelId="{DF428F7C-8F0B-4D6D-A62F-BE2A2803185B}" type="presParOf" srcId="{BAD5CEF9-0CF3-41E7-ADD2-2E92BC8C1400}" destId="{81A02449-AFEF-4D09-A57E-F71C3D20ECAC}"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D90B74-E642-4A2E-B6AD-2C040495A55A}"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A32A83E8-191D-4A6B-A768-F52AB41ECDFF}">
      <dgm:prSet phldrT="[Text]"/>
      <dgm:spPr/>
      <dgm:t>
        <a:bodyPr/>
        <a:lstStyle/>
        <a:p>
          <a:r>
            <a:rPr lang="en-GB" dirty="0" smtClean="0"/>
            <a:t>No from </a:t>
          </a:r>
          <a:r>
            <a:rPr lang="en-GB" i="1" u="sng" dirty="0" smtClean="0"/>
            <a:t>me</a:t>
          </a:r>
          <a:endParaRPr lang="en-GB" i="1" u="sng" dirty="0"/>
        </a:p>
      </dgm:t>
    </dgm:pt>
    <dgm:pt modelId="{9FA05BBF-21A7-49DB-B490-5D805DCA7DA0}" type="parTrans" cxnId="{1FD12855-814A-47C0-AB20-B57E89E0FA70}">
      <dgm:prSet/>
      <dgm:spPr/>
      <dgm:t>
        <a:bodyPr/>
        <a:lstStyle/>
        <a:p>
          <a:endParaRPr lang="en-GB"/>
        </a:p>
      </dgm:t>
    </dgm:pt>
    <dgm:pt modelId="{6D539690-5021-46DD-B6CB-8D21FF8C49B0}" type="sibTrans" cxnId="{1FD12855-814A-47C0-AB20-B57E89E0FA70}">
      <dgm:prSet/>
      <dgm:spPr/>
      <dgm:t>
        <a:bodyPr/>
        <a:lstStyle/>
        <a:p>
          <a:endParaRPr lang="en-GB"/>
        </a:p>
      </dgm:t>
    </dgm:pt>
    <dgm:pt modelId="{D76BEF64-E677-491D-B980-2BB3D0A13DFC}">
      <dgm:prSet phldrT="[Text]" custT="1"/>
      <dgm:spPr/>
      <dgm:t>
        <a:bodyPr/>
        <a:lstStyle/>
        <a:p>
          <a:r>
            <a:rPr lang="en-GB" sz="2000" dirty="0" smtClean="0"/>
            <a:t>Go higher in decision chain</a:t>
          </a:r>
          <a:endParaRPr lang="en-GB" sz="2000" dirty="0"/>
        </a:p>
      </dgm:t>
    </dgm:pt>
    <dgm:pt modelId="{0EB42EBC-D96C-4433-8D53-7115777E1349}" type="parTrans" cxnId="{BCB67400-81F1-4899-A52C-301DC1042654}">
      <dgm:prSet/>
      <dgm:spPr/>
      <dgm:t>
        <a:bodyPr/>
        <a:lstStyle/>
        <a:p>
          <a:endParaRPr lang="en-GB"/>
        </a:p>
      </dgm:t>
    </dgm:pt>
    <dgm:pt modelId="{B2775E7B-AF29-4A46-8504-3DBEFBF4C91D}" type="sibTrans" cxnId="{BCB67400-81F1-4899-A52C-301DC1042654}">
      <dgm:prSet/>
      <dgm:spPr/>
      <dgm:t>
        <a:bodyPr/>
        <a:lstStyle/>
        <a:p>
          <a:endParaRPr lang="en-GB"/>
        </a:p>
      </dgm:t>
    </dgm:pt>
    <dgm:pt modelId="{5A447108-802D-4EA5-B524-C3FB95228ECF}">
      <dgm:prSet phldrT="[Text]" custT="1"/>
      <dgm:spPr/>
      <dgm:t>
        <a:bodyPr/>
        <a:lstStyle/>
        <a:p>
          <a:r>
            <a:rPr lang="en-GB" sz="2000" dirty="0" smtClean="0"/>
            <a:t>Or wait me out</a:t>
          </a:r>
          <a:endParaRPr lang="en-GB" sz="2000" dirty="0"/>
        </a:p>
      </dgm:t>
    </dgm:pt>
    <dgm:pt modelId="{1B5E1841-A2ED-4440-BA4A-853696DAB97B}" type="parTrans" cxnId="{37875E47-FC75-41D5-B2D9-36DC25CAA20B}">
      <dgm:prSet/>
      <dgm:spPr/>
      <dgm:t>
        <a:bodyPr/>
        <a:lstStyle/>
        <a:p>
          <a:endParaRPr lang="en-GB"/>
        </a:p>
      </dgm:t>
    </dgm:pt>
    <dgm:pt modelId="{A8C42B44-4E2D-4C73-8C69-14356AB127FA}" type="sibTrans" cxnId="{37875E47-FC75-41D5-B2D9-36DC25CAA20B}">
      <dgm:prSet/>
      <dgm:spPr/>
      <dgm:t>
        <a:bodyPr/>
        <a:lstStyle/>
        <a:p>
          <a:endParaRPr lang="en-GB"/>
        </a:p>
      </dgm:t>
    </dgm:pt>
    <dgm:pt modelId="{5E79BBC5-3815-4B4D-85E1-43C1DC17617A}">
      <dgm:prSet phldrT="[Text]"/>
      <dgm:spPr/>
      <dgm:t>
        <a:bodyPr/>
        <a:lstStyle/>
        <a:p>
          <a:r>
            <a:rPr lang="en-GB" dirty="0" smtClean="0"/>
            <a:t>No to </a:t>
          </a:r>
          <a:r>
            <a:rPr lang="en-GB" i="1" u="sng" dirty="0" smtClean="0"/>
            <a:t>you</a:t>
          </a:r>
          <a:endParaRPr lang="en-GB" i="1" u="sng" dirty="0"/>
        </a:p>
      </dgm:t>
    </dgm:pt>
    <dgm:pt modelId="{3498D441-8FF7-45DA-8F28-EAD5979F330E}" type="parTrans" cxnId="{9FA64EE6-A10E-42F4-AEDF-762F2E53750E}">
      <dgm:prSet/>
      <dgm:spPr/>
      <dgm:t>
        <a:bodyPr/>
        <a:lstStyle/>
        <a:p>
          <a:endParaRPr lang="en-GB"/>
        </a:p>
      </dgm:t>
    </dgm:pt>
    <dgm:pt modelId="{55F12A14-97E9-47DD-9F5E-1B21B69822FB}" type="sibTrans" cxnId="{9FA64EE6-A10E-42F4-AEDF-762F2E53750E}">
      <dgm:prSet/>
      <dgm:spPr/>
      <dgm:t>
        <a:bodyPr/>
        <a:lstStyle/>
        <a:p>
          <a:endParaRPr lang="en-GB"/>
        </a:p>
      </dgm:t>
    </dgm:pt>
    <dgm:pt modelId="{150E952B-1D80-4CED-B39D-880947A0EFB3}">
      <dgm:prSet phldrT="[Text]" custT="1"/>
      <dgm:spPr/>
      <dgm:t>
        <a:bodyPr/>
        <a:lstStyle/>
        <a:p>
          <a:r>
            <a:rPr lang="en-GB" sz="2000" dirty="0" smtClean="0"/>
            <a:t>Get someone with more influence to ask instead ( see Principle 6)</a:t>
          </a:r>
          <a:endParaRPr lang="en-GB" sz="1400" dirty="0"/>
        </a:p>
      </dgm:t>
    </dgm:pt>
    <dgm:pt modelId="{E53F082A-09AD-41B3-8404-643DE3A9DCA4}" type="parTrans" cxnId="{3D88E5A2-2EF5-4C39-9E77-92D7EB721F70}">
      <dgm:prSet/>
      <dgm:spPr/>
      <dgm:t>
        <a:bodyPr/>
        <a:lstStyle/>
        <a:p>
          <a:endParaRPr lang="en-GB"/>
        </a:p>
      </dgm:t>
    </dgm:pt>
    <dgm:pt modelId="{AF992AAD-78B7-4D5F-9FAF-C6838CED96EA}" type="sibTrans" cxnId="{3D88E5A2-2EF5-4C39-9E77-92D7EB721F70}">
      <dgm:prSet/>
      <dgm:spPr/>
      <dgm:t>
        <a:bodyPr/>
        <a:lstStyle/>
        <a:p>
          <a:endParaRPr lang="en-GB"/>
        </a:p>
      </dgm:t>
    </dgm:pt>
    <dgm:pt modelId="{468ABF86-9CD7-4F07-82F3-EB521F4DD372}">
      <dgm:prSet phldrT="[Text]" phldr="1"/>
      <dgm:spPr/>
      <dgm:t>
        <a:bodyPr/>
        <a:lstStyle/>
        <a:p>
          <a:endParaRPr lang="en-GB" sz="1400" dirty="0"/>
        </a:p>
      </dgm:t>
    </dgm:pt>
    <dgm:pt modelId="{002F13AB-CA45-43E7-8F4F-9CE92BEA7053}" type="parTrans" cxnId="{CBF7B5A7-0D5E-41EE-B51A-B2D30BA7A48D}">
      <dgm:prSet/>
      <dgm:spPr/>
      <dgm:t>
        <a:bodyPr/>
        <a:lstStyle/>
        <a:p>
          <a:endParaRPr lang="en-GB"/>
        </a:p>
      </dgm:t>
    </dgm:pt>
    <dgm:pt modelId="{8CE089DD-7692-47C9-97D2-DE735C78DE0B}" type="sibTrans" cxnId="{CBF7B5A7-0D5E-41EE-B51A-B2D30BA7A48D}">
      <dgm:prSet/>
      <dgm:spPr/>
      <dgm:t>
        <a:bodyPr/>
        <a:lstStyle/>
        <a:p>
          <a:endParaRPr lang="en-GB"/>
        </a:p>
      </dgm:t>
    </dgm:pt>
    <dgm:pt modelId="{2F617524-5626-49CB-8DC6-321FE64E3BE8}">
      <dgm:prSet/>
      <dgm:spPr/>
      <dgm:t>
        <a:bodyPr/>
        <a:lstStyle/>
        <a:p>
          <a:r>
            <a:rPr lang="en-GB" dirty="0" smtClean="0"/>
            <a:t>No to </a:t>
          </a:r>
          <a:r>
            <a:rPr lang="en-GB" i="1" u="sng" dirty="0" smtClean="0"/>
            <a:t>this project</a:t>
          </a:r>
          <a:endParaRPr lang="en-GB" i="1" u="sng" dirty="0"/>
        </a:p>
      </dgm:t>
    </dgm:pt>
    <dgm:pt modelId="{076CD1CE-7B66-4247-9968-206D11A20FF5}" type="parTrans" cxnId="{24EBEB3E-6649-45A6-9DBA-92165B5D0B27}">
      <dgm:prSet/>
      <dgm:spPr/>
      <dgm:t>
        <a:bodyPr/>
        <a:lstStyle/>
        <a:p>
          <a:endParaRPr lang="en-GB"/>
        </a:p>
      </dgm:t>
    </dgm:pt>
    <dgm:pt modelId="{F0D54D2D-3DAA-4590-9035-BD8F64233381}" type="sibTrans" cxnId="{24EBEB3E-6649-45A6-9DBA-92165B5D0B27}">
      <dgm:prSet/>
      <dgm:spPr/>
      <dgm:t>
        <a:bodyPr/>
        <a:lstStyle/>
        <a:p>
          <a:endParaRPr lang="en-GB"/>
        </a:p>
      </dgm:t>
    </dgm:pt>
    <dgm:pt modelId="{99BA80CF-C93E-4F32-B844-DBAF7B45EC90}">
      <dgm:prSet/>
      <dgm:spPr/>
      <dgm:t>
        <a:bodyPr/>
        <a:lstStyle/>
        <a:p>
          <a:r>
            <a:rPr lang="en-GB" dirty="0" smtClean="0"/>
            <a:t>No to </a:t>
          </a:r>
          <a:r>
            <a:rPr lang="en-GB" i="1" u="sng" dirty="0" smtClean="0"/>
            <a:t>this budget</a:t>
          </a:r>
          <a:endParaRPr lang="en-GB" i="1" u="sng" dirty="0"/>
        </a:p>
      </dgm:t>
    </dgm:pt>
    <dgm:pt modelId="{BD7BE9FC-3D8A-4395-899A-CD39815C74B4}" type="parTrans" cxnId="{ED48B06E-4322-493E-9D1C-3BB980364D3E}">
      <dgm:prSet/>
      <dgm:spPr/>
      <dgm:t>
        <a:bodyPr/>
        <a:lstStyle/>
        <a:p>
          <a:endParaRPr lang="en-GB"/>
        </a:p>
      </dgm:t>
    </dgm:pt>
    <dgm:pt modelId="{444EE577-ADB8-44BC-A20E-9EDCD32F975A}" type="sibTrans" cxnId="{ED48B06E-4322-493E-9D1C-3BB980364D3E}">
      <dgm:prSet/>
      <dgm:spPr/>
      <dgm:t>
        <a:bodyPr/>
        <a:lstStyle/>
        <a:p>
          <a:endParaRPr lang="en-GB"/>
        </a:p>
      </dgm:t>
    </dgm:pt>
    <dgm:pt modelId="{55920059-8259-44E3-B56B-324F608EA894}">
      <dgm:prSet/>
      <dgm:spPr/>
      <dgm:t>
        <a:bodyPr/>
        <a:lstStyle/>
        <a:p>
          <a:r>
            <a:rPr lang="en-GB" dirty="0" smtClean="0"/>
            <a:t>No to </a:t>
          </a:r>
          <a:r>
            <a:rPr lang="en-GB" i="1" u="sng" dirty="0" smtClean="0"/>
            <a:t>now</a:t>
          </a:r>
          <a:endParaRPr lang="en-GB" i="1" u="sng" dirty="0"/>
        </a:p>
      </dgm:t>
    </dgm:pt>
    <dgm:pt modelId="{A1D5209F-CE8F-4F74-925B-B3503625BE56}" type="parTrans" cxnId="{25236B5B-69E1-4F0E-B4AF-8EAD120D5F42}">
      <dgm:prSet/>
      <dgm:spPr/>
      <dgm:t>
        <a:bodyPr/>
        <a:lstStyle/>
        <a:p>
          <a:endParaRPr lang="en-GB"/>
        </a:p>
      </dgm:t>
    </dgm:pt>
    <dgm:pt modelId="{9313AB5D-ADA6-417A-B5AE-0572C6E753E8}" type="sibTrans" cxnId="{25236B5B-69E1-4F0E-B4AF-8EAD120D5F42}">
      <dgm:prSet/>
      <dgm:spPr/>
      <dgm:t>
        <a:bodyPr/>
        <a:lstStyle/>
        <a:p>
          <a:endParaRPr lang="en-GB"/>
        </a:p>
      </dgm:t>
    </dgm:pt>
    <dgm:pt modelId="{EA690DC1-29A3-47A6-8E40-CA1F41071607}">
      <dgm:prSet custT="1"/>
      <dgm:spPr/>
      <dgm:t>
        <a:bodyPr/>
        <a:lstStyle/>
        <a:p>
          <a:r>
            <a:rPr lang="en-GB" sz="2000" dirty="0" smtClean="0"/>
            <a:t>Come back with something else</a:t>
          </a:r>
          <a:endParaRPr lang="en-GB" sz="2000" dirty="0"/>
        </a:p>
      </dgm:t>
    </dgm:pt>
    <dgm:pt modelId="{62E92789-9794-4A9B-8D7B-EF10B6F2922A}" type="parTrans" cxnId="{1FC98DB9-26DA-40D9-8E43-BA2279E25BC3}">
      <dgm:prSet/>
      <dgm:spPr/>
      <dgm:t>
        <a:bodyPr/>
        <a:lstStyle/>
        <a:p>
          <a:endParaRPr lang="en-GB"/>
        </a:p>
      </dgm:t>
    </dgm:pt>
    <dgm:pt modelId="{51D1D15E-CE20-4039-BBC3-2432CC70844C}" type="sibTrans" cxnId="{1FC98DB9-26DA-40D9-8E43-BA2279E25BC3}">
      <dgm:prSet/>
      <dgm:spPr/>
      <dgm:t>
        <a:bodyPr/>
        <a:lstStyle/>
        <a:p>
          <a:endParaRPr lang="en-GB"/>
        </a:p>
      </dgm:t>
    </dgm:pt>
    <dgm:pt modelId="{739C3520-8680-4B9D-BFAA-F1A58E7935BD}">
      <dgm:prSet custT="1"/>
      <dgm:spPr/>
      <dgm:t>
        <a:bodyPr/>
        <a:lstStyle/>
        <a:p>
          <a:r>
            <a:rPr lang="en-GB" sz="2000" dirty="0" smtClean="0"/>
            <a:t>Resize the project – too big – or sometimes too small…..!</a:t>
          </a:r>
          <a:endParaRPr lang="en-GB" sz="2000" dirty="0"/>
        </a:p>
      </dgm:t>
    </dgm:pt>
    <dgm:pt modelId="{11F10A1C-868D-4481-A392-D5053A064564}" type="parTrans" cxnId="{D6F1AAF7-B751-45C0-8FF6-A15FBBD82687}">
      <dgm:prSet/>
      <dgm:spPr/>
      <dgm:t>
        <a:bodyPr/>
        <a:lstStyle/>
        <a:p>
          <a:endParaRPr lang="en-GB"/>
        </a:p>
      </dgm:t>
    </dgm:pt>
    <dgm:pt modelId="{EB3BBF76-8C4F-49FC-8BCB-6F1E10865819}" type="sibTrans" cxnId="{D6F1AAF7-B751-45C0-8FF6-A15FBBD82687}">
      <dgm:prSet/>
      <dgm:spPr/>
      <dgm:t>
        <a:bodyPr/>
        <a:lstStyle/>
        <a:p>
          <a:endParaRPr lang="en-GB"/>
        </a:p>
      </dgm:t>
    </dgm:pt>
    <dgm:pt modelId="{B4B9A8D6-5AA7-4B42-9D2F-5B19C318AB61}">
      <dgm:prSet custT="1"/>
      <dgm:spPr/>
      <dgm:t>
        <a:bodyPr/>
        <a:lstStyle/>
        <a:p>
          <a:r>
            <a:rPr lang="en-GB" sz="2000" dirty="0" smtClean="0"/>
            <a:t>Combine with someone else’s ambition</a:t>
          </a:r>
          <a:endParaRPr lang="en-GB" sz="2000" dirty="0"/>
        </a:p>
      </dgm:t>
    </dgm:pt>
    <dgm:pt modelId="{5C6E0AD1-C420-49C2-B885-C8BD28462840}" type="parTrans" cxnId="{1CEC207C-1017-43B3-B23E-5B0A349464ED}">
      <dgm:prSet/>
      <dgm:spPr/>
      <dgm:t>
        <a:bodyPr/>
        <a:lstStyle/>
        <a:p>
          <a:endParaRPr lang="en-GB"/>
        </a:p>
      </dgm:t>
    </dgm:pt>
    <dgm:pt modelId="{9C18E47D-2399-4534-ADB3-2A6FABB2C4AE}" type="sibTrans" cxnId="{1CEC207C-1017-43B3-B23E-5B0A349464ED}">
      <dgm:prSet/>
      <dgm:spPr/>
      <dgm:t>
        <a:bodyPr/>
        <a:lstStyle/>
        <a:p>
          <a:endParaRPr lang="en-GB"/>
        </a:p>
      </dgm:t>
    </dgm:pt>
    <dgm:pt modelId="{8BBB10D5-20AE-4E4D-B0A5-2973B945E2DE}">
      <dgm:prSet custT="1"/>
      <dgm:spPr/>
      <dgm:t>
        <a:bodyPr/>
        <a:lstStyle/>
        <a:p>
          <a:r>
            <a:rPr lang="en-GB" sz="2000" dirty="0" smtClean="0"/>
            <a:t>Return at appropriate time</a:t>
          </a:r>
          <a:endParaRPr lang="en-GB" sz="2000" dirty="0"/>
        </a:p>
      </dgm:t>
    </dgm:pt>
    <dgm:pt modelId="{0FC9A692-4624-4D95-974A-9A715DBAC3CF}" type="parTrans" cxnId="{C5E13264-966F-4284-AA75-0FC955C93DF6}">
      <dgm:prSet/>
      <dgm:spPr/>
      <dgm:t>
        <a:bodyPr/>
        <a:lstStyle/>
        <a:p>
          <a:endParaRPr lang="en-GB"/>
        </a:p>
      </dgm:t>
    </dgm:pt>
    <dgm:pt modelId="{37CD1A69-5EE3-4DB0-947E-444E6C1BBD67}" type="sibTrans" cxnId="{C5E13264-966F-4284-AA75-0FC955C93DF6}">
      <dgm:prSet/>
      <dgm:spPr/>
      <dgm:t>
        <a:bodyPr/>
        <a:lstStyle/>
        <a:p>
          <a:endParaRPr lang="en-GB"/>
        </a:p>
      </dgm:t>
    </dgm:pt>
    <dgm:pt modelId="{9B6CED3D-2A0C-4D05-B41D-B1F1254096EF}" type="pres">
      <dgm:prSet presAssocID="{3FD90B74-E642-4A2E-B6AD-2C040495A55A}" presName="Name0" presStyleCnt="0">
        <dgm:presLayoutVars>
          <dgm:dir/>
          <dgm:animLvl val="lvl"/>
          <dgm:resizeHandles/>
        </dgm:presLayoutVars>
      </dgm:prSet>
      <dgm:spPr/>
      <dgm:t>
        <a:bodyPr/>
        <a:lstStyle/>
        <a:p>
          <a:endParaRPr lang="en-GB"/>
        </a:p>
      </dgm:t>
    </dgm:pt>
    <dgm:pt modelId="{0F20A67C-983F-4530-B557-561E7770C2B2}" type="pres">
      <dgm:prSet presAssocID="{A32A83E8-191D-4A6B-A768-F52AB41ECDFF}" presName="linNode" presStyleCnt="0"/>
      <dgm:spPr/>
    </dgm:pt>
    <dgm:pt modelId="{2EBCCB71-FD4E-4DF9-8057-D6236B099701}" type="pres">
      <dgm:prSet presAssocID="{A32A83E8-191D-4A6B-A768-F52AB41ECDFF}" presName="parentShp" presStyleLbl="node1" presStyleIdx="0" presStyleCnt="5">
        <dgm:presLayoutVars>
          <dgm:bulletEnabled val="1"/>
        </dgm:presLayoutVars>
      </dgm:prSet>
      <dgm:spPr/>
      <dgm:t>
        <a:bodyPr/>
        <a:lstStyle/>
        <a:p>
          <a:endParaRPr lang="en-GB"/>
        </a:p>
      </dgm:t>
    </dgm:pt>
    <dgm:pt modelId="{4D19C9E5-BA86-40ED-99B4-2B80942E8AEF}" type="pres">
      <dgm:prSet presAssocID="{A32A83E8-191D-4A6B-A768-F52AB41ECDFF}" presName="childShp" presStyleLbl="bgAccFollowNode1" presStyleIdx="0" presStyleCnt="5">
        <dgm:presLayoutVars>
          <dgm:bulletEnabled val="1"/>
        </dgm:presLayoutVars>
      </dgm:prSet>
      <dgm:spPr/>
      <dgm:t>
        <a:bodyPr/>
        <a:lstStyle/>
        <a:p>
          <a:endParaRPr lang="en-GB"/>
        </a:p>
      </dgm:t>
    </dgm:pt>
    <dgm:pt modelId="{73023369-1AA4-4202-A299-9D7BD56BA7FC}" type="pres">
      <dgm:prSet presAssocID="{6D539690-5021-46DD-B6CB-8D21FF8C49B0}" presName="spacing" presStyleCnt="0"/>
      <dgm:spPr/>
    </dgm:pt>
    <dgm:pt modelId="{827720AB-A6DA-4DB2-8ADB-4E92E51DB615}" type="pres">
      <dgm:prSet presAssocID="{5E79BBC5-3815-4B4D-85E1-43C1DC17617A}" presName="linNode" presStyleCnt="0"/>
      <dgm:spPr/>
    </dgm:pt>
    <dgm:pt modelId="{63C1854E-4A08-443D-907C-D8F2E9A2FCE7}" type="pres">
      <dgm:prSet presAssocID="{5E79BBC5-3815-4B4D-85E1-43C1DC17617A}" presName="parentShp" presStyleLbl="node1" presStyleIdx="1" presStyleCnt="5">
        <dgm:presLayoutVars>
          <dgm:bulletEnabled val="1"/>
        </dgm:presLayoutVars>
      </dgm:prSet>
      <dgm:spPr/>
      <dgm:t>
        <a:bodyPr/>
        <a:lstStyle/>
        <a:p>
          <a:endParaRPr lang="en-GB"/>
        </a:p>
      </dgm:t>
    </dgm:pt>
    <dgm:pt modelId="{D3146DE1-FB08-42F3-A059-114BE9C677A8}" type="pres">
      <dgm:prSet presAssocID="{5E79BBC5-3815-4B4D-85E1-43C1DC17617A}" presName="childShp" presStyleLbl="bgAccFollowNode1" presStyleIdx="1" presStyleCnt="5">
        <dgm:presLayoutVars>
          <dgm:bulletEnabled val="1"/>
        </dgm:presLayoutVars>
      </dgm:prSet>
      <dgm:spPr/>
      <dgm:t>
        <a:bodyPr/>
        <a:lstStyle/>
        <a:p>
          <a:endParaRPr lang="en-GB"/>
        </a:p>
      </dgm:t>
    </dgm:pt>
    <dgm:pt modelId="{24AFAAFC-5329-446F-8A4C-AC215A17A19E}" type="pres">
      <dgm:prSet presAssocID="{55F12A14-97E9-47DD-9F5E-1B21B69822FB}" presName="spacing" presStyleCnt="0"/>
      <dgm:spPr/>
    </dgm:pt>
    <dgm:pt modelId="{63757B7C-6E9E-4987-AE99-3AB2D90541A7}" type="pres">
      <dgm:prSet presAssocID="{2F617524-5626-49CB-8DC6-321FE64E3BE8}" presName="linNode" presStyleCnt="0"/>
      <dgm:spPr/>
    </dgm:pt>
    <dgm:pt modelId="{ABB4236E-FFA4-404A-ACF6-E98C3BCE102A}" type="pres">
      <dgm:prSet presAssocID="{2F617524-5626-49CB-8DC6-321FE64E3BE8}" presName="parentShp" presStyleLbl="node1" presStyleIdx="2" presStyleCnt="5">
        <dgm:presLayoutVars>
          <dgm:bulletEnabled val="1"/>
        </dgm:presLayoutVars>
      </dgm:prSet>
      <dgm:spPr/>
      <dgm:t>
        <a:bodyPr/>
        <a:lstStyle/>
        <a:p>
          <a:endParaRPr lang="en-GB"/>
        </a:p>
      </dgm:t>
    </dgm:pt>
    <dgm:pt modelId="{359D31FE-5EFB-43C1-886F-6FBC4FB9AAF2}" type="pres">
      <dgm:prSet presAssocID="{2F617524-5626-49CB-8DC6-321FE64E3BE8}" presName="childShp" presStyleLbl="bgAccFollowNode1" presStyleIdx="2" presStyleCnt="5">
        <dgm:presLayoutVars>
          <dgm:bulletEnabled val="1"/>
        </dgm:presLayoutVars>
      </dgm:prSet>
      <dgm:spPr/>
      <dgm:t>
        <a:bodyPr/>
        <a:lstStyle/>
        <a:p>
          <a:endParaRPr lang="en-GB"/>
        </a:p>
      </dgm:t>
    </dgm:pt>
    <dgm:pt modelId="{F66A20B0-1388-4449-9474-225BDD0D2563}" type="pres">
      <dgm:prSet presAssocID="{F0D54D2D-3DAA-4590-9035-BD8F64233381}" presName="spacing" presStyleCnt="0"/>
      <dgm:spPr/>
    </dgm:pt>
    <dgm:pt modelId="{72F86158-8B72-4C2E-A4A8-68CD61E3FE32}" type="pres">
      <dgm:prSet presAssocID="{99BA80CF-C93E-4F32-B844-DBAF7B45EC90}" presName="linNode" presStyleCnt="0"/>
      <dgm:spPr/>
    </dgm:pt>
    <dgm:pt modelId="{76BAA995-7180-4D78-B9BC-DFA22E3CB5B3}" type="pres">
      <dgm:prSet presAssocID="{99BA80CF-C93E-4F32-B844-DBAF7B45EC90}" presName="parentShp" presStyleLbl="node1" presStyleIdx="3" presStyleCnt="5">
        <dgm:presLayoutVars>
          <dgm:bulletEnabled val="1"/>
        </dgm:presLayoutVars>
      </dgm:prSet>
      <dgm:spPr/>
      <dgm:t>
        <a:bodyPr/>
        <a:lstStyle/>
        <a:p>
          <a:endParaRPr lang="en-GB"/>
        </a:p>
      </dgm:t>
    </dgm:pt>
    <dgm:pt modelId="{6F3219CF-B311-4D3F-B16B-9239104F44A5}" type="pres">
      <dgm:prSet presAssocID="{99BA80CF-C93E-4F32-B844-DBAF7B45EC90}" presName="childShp" presStyleLbl="bgAccFollowNode1" presStyleIdx="3" presStyleCnt="5">
        <dgm:presLayoutVars>
          <dgm:bulletEnabled val="1"/>
        </dgm:presLayoutVars>
      </dgm:prSet>
      <dgm:spPr/>
      <dgm:t>
        <a:bodyPr/>
        <a:lstStyle/>
        <a:p>
          <a:endParaRPr lang="en-GB"/>
        </a:p>
      </dgm:t>
    </dgm:pt>
    <dgm:pt modelId="{B3BEB9FB-AA8A-432B-8B93-CE268D2E7F1B}" type="pres">
      <dgm:prSet presAssocID="{444EE577-ADB8-44BC-A20E-9EDCD32F975A}" presName="spacing" presStyleCnt="0"/>
      <dgm:spPr/>
    </dgm:pt>
    <dgm:pt modelId="{266D639E-B8DA-4747-9158-0D5D38B1A569}" type="pres">
      <dgm:prSet presAssocID="{55920059-8259-44E3-B56B-324F608EA894}" presName="linNode" presStyleCnt="0"/>
      <dgm:spPr/>
    </dgm:pt>
    <dgm:pt modelId="{29F04156-4827-41D5-A100-CDB051D0EEDA}" type="pres">
      <dgm:prSet presAssocID="{55920059-8259-44E3-B56B-324F608EA894}" presName="parentShp" presStyleLbl="node1" presStyleIdx="4" presStyleCnt="5">
        <dgm:presLayoutVars>
          <dgm:bulletEnabled val="1"/>
        </dgm:presLayoutVars>
      </dgm:prSet>
      <dgm:spPr/>
      <dgm:t>
        <a:bodyPr/>
        <a:lstStyle/>
        <a:p>
          <a:endParaRPr lang="en-GB"/>
        </a:p>
      </dgm:t>
    </dgm:pt>
    <dgm:pt modelId="{A24BD2E8-D4E6-4B04-9163-633238373248}" type="pres">
      <dgm:prSet presAssocID="{55920059-8259-44E3-B56B-324F608EA894}" presName="childShp" presStyleLbl="bgAccFollowNode1" presStyleIdx="4" presStyleCnt="5" custLinFactNeighborX="0" custLinFactNeighborY="1244">
        <dgm:presLayoutVars>
          <dgm:bulletEnabled val="1"/>
        </dgm:presLayoutVars>
      </dgm:prSet>
      <dgm:spPr/>
      <dgm:t>
        <a:bodyPr/>
        <a:lstStyle/>
        <a:p>
          <a:endParaRPr lang="en-GB"/>
        </a:p>
      </dgm:t>
    </dgm:pt>
  </dgm:ptLst>
  <dgm:cxnLst>
    <dgm:cxn modelId="{23D36310-D729-483A-9A37-F4F75EAF0212}" type="presOf" srcId="{739C3520-8680-4B9D-BFAA-F1A58E7935BD}" destId="{6F3219CF-B311-4D3F-B16B-9239104F44A5}" srcOrd="0" destOrd="0" presId="urn:microsoft.com/office/officeart/2005/8/layout/vList6"/>
    <dgm:cxn modelId="{9FA64EE6-A10E-42F4-AEDF-762F2E53750E}" srcId="{3FD90B74-E642-4A2E-B6AD-2C040495A55A}" destId="{5E79BBC5-3815-4B4D-85E1-43C1DC17617A}" srcOrd="1" destOrd="0" parTransId="{3498D441-8FF7-45DA-8F28-EAD5979F330E}" sibTransId="{55F12A14-97E9-47DD-9F5E-1B21B69822FB}"/>
    <dgm:cxn modelId="{575D36C8-6F07-4389-B104-139D3A306486}" type="presOf" srcId="{468ABF86-9CD7-4F07-82F3-EB521F4DD372}" destId="{D3146DE1-FB08-42F3-A059-114BE9C677A8}" srcOrd="0" destOrd="1" presId="urn:microsoft.com/office/officeart/2005/8/layout/vList6"/>
    <dgm:cxn modelId="{D08C9BEA-4C33-464A-80AA-9997AB8F14EB}" type="presOf" srcId="{55920059-8259-44E3-B56B-324F608EA894}" destId="{29F04156-4827-41D5-A100-CDB051D0EEDA}" srcOrd="0" destOrd="0" presId="urn:microsoft.com/office/officeart/2005/8/layout/vList6"/>
    <dgm:cxn modelId="{A2D2CE86-F876-4AED-AFAF-8C8226A50B40}" type="presOf" srcId="{B4B9A8D6-5AA7-4B42-9D2F-5B19C318AB61}" destId="{359D31FE-5EFB-43C1-886F-6FBC4FB9AAF2}" srcOrd="0" destOrd="1" presId="urn:microsoft.com/office/officeart/2005/8/layout/vList6"/>
    <dgm:cxn modelId="{E7C69FA5-7EA8-48AF-9A43-F15408152551}" type="presOf" srcId="{5A447108-802D-4EA5-B524-C3FB95228ECF}" destId="{4D19C9E5-BA86-40ED-99B4-2B80942E8AEF}" srcOrd="0" destOrd="1" presId="urn:microsoft.com/office/officeart/2005/8/layout/vList6"/>
    <dgm:cxn modelId="{8CCAB5BF-C93C-4040-B546-7F210338CCB6}" type="presOf" srcId="{2F617524-5626-49CB-8DC6-321FE64E3BE8}" destId="{ABB4236E-FFA4-404A-ACF6-E98C3BCE102A}" srcOrd="0" destOrd="0" presId="urn:microsoft.com/office/officeart/2005/8/layout/vList6"/>
    <dgm:cxn modelId="{7210677C-F657-4FB4-A83D-3B69F6B7D952}" type="presOf" srcId="{EA690DC1-29A3-47A6-8E40-CA1F41071607}" destId="{359D31FE-5EFB-43C1-886F-6FBC4FB9AAF2}" srcOrd="0" destOrd="0" presId="urn:microsoft.com/office/officeart/2005/8/layout/vList6"/>
    <dgm:cxn modelId="{1FD12855-814A-47C0-AB20-B57E89E0FA70}" srcId="{3FD90B74-E642-4A2E-B6AD-2C040495A55A}" destId="{A32A83E8-191D-4A6B-A768-F52AB41ECDFF}" srcOrd="0" destOrd="0" parTransId="{9FA05BBF-21A7-49DB-B490-5D805DCA7DA0}" sibTransId="{6D539690-5021-46DD-B6CB-8D21FF8C49B0}"/>
    <dgm:cxn modelId="{BCB67400-81F1-4899-A52C-301DC1042654}" srcId="{A32A83E8-191D-4A6B-A768-F52AB41ECDFF}" destId="{D76BEF64-E677-491D-B980-2BB3D0A13DFC}" srcOrd="0" destOrd="0" parTransId="{0EB42EBC-D96C-4433-8D53-7115777E1349}" sibTransId="{B2775E7B-AF29-4A46-8504-3DBEFBF4C91D}"/>
    <dgm:cxn modelId="{1FC98DB9-26DA-40D9-8E43-BA2279E25BC3}" srcId="{2F617524-5626-49CB-8DC6-321FE64E3BE8}" destId="{EA690DC1-29A3-47A6-8E40-CA1F41071607}" srcOrd="0" destOrd="0" parTransId="{62E92789-9794-4A9B-8D7B-EF10B6F2922A}" sibTransId="{51D1D15E-CE20-4039-BBC3-2432CC70844C}"/>
    <dgm:cxn modelId="{25236B5B-69E1-4F0E-B4AF-8EAD120D5F42}" srcId="{3FD90B74-E642-4A2E-B6AD-2C040495A55A}" destId="{55920059-8259-44E3-B56B-324F608EA894}" srcOrd="4" destOrd="0" parTransId="{A1D5209F-CE8F-4F74-925B-B3503625BE56}" sibTransId="{9313AB5D-ADA6-417A-B5AE-0572C6E753E8}"/>
    <dgm:cxn modelId="{31F6D08E-A0FA-41D6-A82D-8626473EBB2E}" type="presOf" srcId="{8BBB10D5-20AE-4E4D-B0A5-2973B945E2DE}" destId="{A24BD2E8-D4E6-4B04-9163-633238373248}" srcOrd="0" destOrd="0" presId="urn:microsoft.com/office/officeart/2005/8/layout/vList6"/>
    <dgm:cxn modelId="{CBF7B5A7-0D5E-41EE-B51A-B2D30BA7A48D}" srcId="{5E79BBC5-3815-4B4D-85E1-43C1DC17617A}" destId="{468ABF86-9CD7-4F07-82F3-EB521F4DD372}" srcOrd="1" destOrd="0" parTransId="{002F13AB-CA45-43E7-8F4F-9CE92BEA7053}" sibTransId="{8CE089DD-7692-47C9-97D2-DE735C78DE0B}"/>
    <dgm:cxn modelId="{D6F1AAF7-B751-45C0-8FF6-A15FBBD82687}" srcId="{99BA80CF-C93E-4F32-B844-DBAF7B45EC90}" destId="{739C3520-8680-4B9D-BFAA-F1A58E7935BD}" srcOrd="0" destOrd="0" parTransId="{11F10A1C-868D-4481-A392-D5053A064564}" sibTransId="{EB3BBF76-8C4F-49FC-8BCB-6F1E10865819}"/>
    <dgm:cxn modelId="{C5DD5780-8A66-4DF8-AD1F-BF6B5FBCC87C}" type="presOf" srcId="{99BA80CF-C93E-4F32-B844-DBAF7B45EC90}" destId="{76BAA995-7180-4D78-B9BC-DFA22E3CB5B3}" srcOrd="0" destOrd="0" presId="urn:microsoft.com/office/officeart/2005/8/layout/vList6"/>
    <dgm:cxn modelId="{FBD807B5-87E1-409E-A228-CACEA54649D3}" type="presOf" srcId="{A32A83E8-191D-4A6B-A768-F52AB41ECDFF}" destId="{2EBCCB71-FD4E-4DF9-8057-D6236B099701}" srcOrd="0" destOrd="0" presId="urn:microsoft.com/office/officeart/2005/8/layout/vList6"/>
    <dgm:cxn modelId="{C5E13264-966F-4284-AA75-0FC955C93DF6}" srcId="{55920059-8259-44E3-B56B-324F608EA894}" destId="{8BBB10D5-20AE-4E4D-B0A5-2973B945E2DE}" srcOrd="0" destOrd="0" parTransId="{0FC9A692-4624-4D95-974A-9A715DBAC3CF}" sibTransId="{37CD1A69-5EE3-4DB0-947E-444E6C1BBD67}"/>
    <dgm:cxn modelId="{1990630C-E16B-4B00-AD07-77984FEFC36F}" type="presOf" srcId="{3FD90B74-E642-4A2E-B6AD-2C040495A55A}" destId="{9B6CED3D-2A0C-4D05-B41D-B1F1254096EF}" srcOrd="0" destOrd="0" presId="urn:microsoft.com/office/officeart/2005/8/layout/vList6"/>
    <dgm:cxn modelId="{4201A101-F67A-4BB7-8751-142ACA617697}" type="presOf" srcId="{150E952B-1D80-4CED-B39D-880947A0EFB3}" destId="{D3146DE1-FB08-42F3-A059-114BE9C677A8}" srcOrd="0" destOrd="0" presId="urn:microsoft.com/office/officeart/2005/8/layout/vList6"/>
    <dgm:cxn modelId="{37875E47-FC75-41D5-B2D9-36DC25CAA20B}" srcId="{A32A83E8-191D-4A6B-A768-F52AB41ECDFF}" destId="{5A447108-802D-4EA5-B524-C3FB95228ECF}" srcOrd="1" destOrd="0" parTransId="{1B5E1841-A2ED-4440-BA4A-853696DAB97B}" sibTransId="{A8C42B44-4E2D-4C73-8C69-14356AB127FA}"/>
    <dgm:cxn modelId="{C0410123-7049-4885-87D1-2C59147E4752}" type="presOf" srcId="{5E79BBC5-3815-4B4D-85E1-43C1DC17617A}" destId="{63C1854E-4A08-443D-907C-D8F2E9A2FCE7}" srcOrd="0" destOrd="0" presId="urn:microsoft.com/office/officeart/2005/8/layout/vList6"/>
    <dgm:cxn modelId="{ED48B06E-4322-493E-9D1C-3BB980364D3E}" srcId="{3FD90B74-E642-4A2E-B6AD-2C040495A55A}" destId="{99BA80CF-C93E-4F32-B844-DBAF7B45EC90}" srcOrd="3" destOrd="0" parTransId="{BD7BE9FC-3D8A-4395-899A-CD39815C74B4}" sibTransId="{444EE577-ADB8-44BC-A20E-9EDCD32F975A}"/>
    <dgm:cxn modelId="{1CEC207C-1017-43B3-B23E-5B0A349464ED}" srcId="{2F617524-5626-49CB-8DC6-321FE64E3BE8}" destId="{B4B9A8D6-5AA7-4B42-9D2F-5B19C318AB61}" srcOrd="1" destOrd="0" parTransId="{5C6E0AD1-C420-49C2-B885-C8BD28462840}" sibTransId="{9C18E47D-2399-4534-ADB3-2A6FABB2C4AE}"/>
    <dgm:cxn modelId="{5BEE1602-E2CB-41B4-A886-1FCC3EFEF434}" type="presOf" srcId="{D76BEF64-E677-491D-B980-2BB3D0A13DFC}" destId="{4D19C9E5-BA86-40ED-99B4-2B80942E8AEF}" srcOrd="0" destOrd="0" presId="urn:microsoft.com/office/officeart/2005/8/layout/vList6"/>
    <dgm:cxn modelId="{24EBEB3E-6649-45A6-9DBA-92165B5D0B27}" srcId="{3FD90B74-E642-4A2E-B6AD-2C040495A55A}" destId="{2F617524-5626-49CB-8DC6-321FE64E3BE8}" srcOrd="2" destOrd="0" parTransId="{076CD1CE-7B66-4247-9968-206D11A20FF5}" sibTransId="{F0D54D2D-3DAA-4590-9035-BD8F64233381}"/>
    <dgm:cxn modelId="{3D88E5A2-2EF5-4C39-9E77-92D7EB721F70}" srcId="{5E79BBC5-3815-4B4D-85E1-43C1DC17617A}" destId="{150E952B-1D80-4CED-B39D-880947A0EFB3}" srcOrd="0" destOrd="0" parTransId="{E53F082A-09AD-41B3-8404-643DE3A9DCA4}" sibTransId="{AF992AAD-78B7-4D5F-9FAF-C6838CED96EA}"/>
    <dgm:cxn modelId="{C5728EC2-3CC2-428F-9C11-74C96437F8BF}" type="presParOf" srcId="{9B6CED3D-2A0C-4D05-B41D-B1F1254096EF}" destId="{0F20A67C-983F-4530-B557-561E7770C2B2}" srcOrd="0" destOrd="0" presId="urn:microsoft.com/office/officeart/2005/8/layout/vList6"/>
    <dgm:cxn modelId="{4D1D90BC-2C64-4281-9E71-0A2E950B7CDD}" type="presParOf" srcId="{0F20A67C-983F-4530-B557-561E7770C2B2}" destId="{2EBCCB71-FD4E-4DF9-8057-D6236B099701}" srcOrd="0" destOrd="0" presId="urn:microsoft.com/office/officeart/2005/8/layout/vList6"/>
    <dgm:cxn modelId="{B3CD8BC2-E374-412D-8CA1-C5865E438D93}" type="presParOf" srcId="{0F20A67C-983F-4530-B557-561E7770C2B2}" destId="{4D19C9E5-BA86-40ED-99B4-2B80942E8AEF}" srcOrd="1" destOrd="0" presId="urn:microsoft.com/office/officeart/2005/8/layout/vList6"/>
    <dgm:cxn modelId="{79621A0F-073D-4129-85AD-BAC79D5A0E2B}" type="presParOf" srcId="{9B6CED3D-2A0C-4D05-B41D-B1F1254096EF}" destId="{73023369-1AA4-4202-A299-9D7BD56BA7FC}" srcOrd="1" destOrd="0" presId="urn:microsoft.com/office/officeart/2005/8/layout/vList6"/>
    <dgm:cxn modelId="{2044BED3-A91E-4066-B9C1-9ADCD8C7B059}" type="presParOf" srcId="{9B6CED3D-2A0C-4D05-B41D-B1F1254096EF}" destId="{827720AB-A6DA-4DB2-8ADB-4E92E51DB615}" srcOrd="2" destOrd="0" presId="urn:microsoft.com/office/officeart/2005/8/layout/vList6"/>
    <dgm:cxn modelId="{EE89107C-C3B6-44A0-BF7A-8722B255E831}" type="presParOf" srcId="{827720AB-A6DA-4DB2-8ADB-4E92E51DB615}" destId="{63C1854E-4A08-443D-907C-D8F2E9A2FCE7}" srcOrd="0" destOrd="0" presId="urn:microsoft.com/office/officeart/2005/8/layout/vList6"/>
    <dgm:cxn modelId="{B9B217DC-00C5-4C10-B7B2-FBB581740CE8}" type="presParOf" srcId="{827720AB-A6DA-4DB2-8ADB-4E92E51DB615}" destId="{D3146DE1-FB08-42F3-A059-114BE9C677A8}" srcOrd="1" destOrd="0" presId="urn:microsoft.com/office/officeart/2005/8/layout/vList6"/>
    <dgm:cxn modelId="{F6CA49C7-B3DD-49C4-BEB0-C8C0C5E25B2C}" type="presParOf" srcId="{9B6CED3D-2A0C-4D05-B41D-B1F1254096EF}" destId="{24AFAAFC-5329-446F-8A4C-AC215A17A19E}" srcOrd="3" destOrd="0" presId="urn:microsoft.com/office/officeart/2005/8/layout/vList6"/>
    <dgm:cxn modelId="{37471202-1907-41B1-991A-9B1A8D0C5A37}" type="presParOf" srcId="{9B6CED3D-2A0C-4D05-B41D-B1F1254096EF}" destId="{63757B7C-6E9E-4987-AE99-3AB2D90541A7}" srcOrd="4" destOrd="0" presId="urn:microsoft.com/office/officeart/2005/8/layout/vList6"/>
    <dgm:cxn modelId="{04F215A9-4B38-4DC6-934F-E88DF5CD9114}" type="presParOf" srcId="{63757B7C-6E9E-4987-AE99-3AB2D90541A7}" destId="{ABB4236E-FFA4-404A-ACF6-E98C3BCE102A}" srcOrd="0" destOrd="0" presId="urn:microsoft.com/office/officeart/2005/8/layout/vList6"/>
    <dgm:cxn modelId="{F00029BD-538F-46BF-B924-7576BBA92606}" type="presParOf" srcId="{63757B7C-6E9E-4987-AE99-3AB2D90541A7}" destId="{359D31FE-5EFB-43C1-886F-6FBC4FB9AAF2}" srcOrd="1" destOrd="0" presId="urn:microsoft.com/office/officeart/2005/8/layout/vList6"/>
    <dgm:cxn modelId="{F6ED9646-E63E-412D-A58C-9A7363C2020E}" type="presParOf" srcId="{9B6CED3D-2A0C-4D05-B41D-B1F1254096EF}" destId="{F66A20B0-1388-4449-9474-225BDD0D2563}" srcOrd="5" destOrd="0" presId="urn:microsoft.com/office/officeart/2005/8/layout/vList6"/>
    <dgm:cxn modelId="{D20A4D15-EE11-404E-A39F-D23E05C7D37D}" type="presParOf" srcId="{9B6CED3D-2A0C-4D05-B41D-B1F1254096EF}" destId="{72F86158-8B72-4C2E-A4A8-68CD61E3FE32}" srcOrd="6" destOrd="0" presId="urn:microsoft.com/office/officeart/2005/8/layout/vList6"/>
    <dgm:cxn modelId="{34CA4D0D-2379-49DA-B318-1DAAA6932142}" type="presParOf" srcId="{72F86158-8B72-4C2E-A4A8-68CD61E3FE32}" destId="{76BAA995-7180-4D78-B9BC-DFA22E3CB5B3}" srcOrd="0" destOrd="0" presId="urn:microsoft.com/office/officeart/2005/8/layout/vList6"/>
    <dgm:cxn modelId="{6FF088DA-0E83-4826-B941-D8A889BE4B1B}" type="presParOf" srcId="{72F86158-8B72-4C2E-A4A8-68CD61E3FE32}" destId="{6F3219CF-B311-4D3F-B16B-9239104F44A5}" srcOrd="1" destOrd="0" presId="urn:microsoft.com/office/officeart/2005/8/layout/vList6"/>
    <dgm:cxn modelId="{C3974D2E-DD01-40D3-B6A9-08E5F74A4CCA}" type="presParOf" srcId="{9B6CED3D-2A0C-4D05-B41D-B1F1254096EF}" destId="{B3BEB9FB-AA8A-432B-8B93-CE268D2E7F1B}" srcOrd="7" destOrd="0" presId="urn:microsoft.com/office/officeart/2005/8/layout/vList6"/>
    <dgm:cxn modelId="{A1700758-4251-4465-9725-EEC1885E2B83}" type="presParOf" srcId="{9B6CED3D-2A0C-4D05-B41D-B1F1254096EF}" destId="{266D639E-B8DA-4747-9158-0D5D38B1A569}" srcOrd="8" destOrd="0" presId="urn:microsoft.com/office/officeart/2005/8/layout/vList6"/>
    <dgm:cxn modelId="{11B721B3-0C9E-423B-A48D-7833ED5FA0B1}" type="presParOf" srcId="{266D639E-B8DA-4747-9158-0D5D38B1A569}" destId="{29F04156-4827-41D5-A100-CDB051D0EEDA}" srcOrd="0" destOrd="0" presId="urn:microsoft.com/office/officeart/2005/8/layout/vList6"/>
    <dgm:cxn modelId="{14177B86-3441-47E7-99A9-8A37E4F48C45}" type="presParOf" srcId="{266D639E-B8DA-4747-9158-0D5D38B1A569}" destId="{A24BD2E8-D4E6-4B04-9163-63323837324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DCF49-2FAD-451F-8723-55B2DAA1139B}">
      <dsp:nvSpPr>
        <dsp:cNvPr id="0" name=""/>
        <dsp:cNvSpPr/>
      </dsp:nvSpPr>
      <dsp:spPr>
        <a:xfrm rot="21300000">
          <a:off x="25254" y="1794666"/>
          <a:ext cx="8179091" cy="93662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80C63B-2582-4731-AE8E-519B36A2C6C9}">
      <dsp:nvSpPr>
        <dsp:cNvPr id="0" name=""/>
        <dsp:cNvSpPr/>
      </dsp:nvSpPr>
      <dsp:spPr>
        <a:xfrm>
          <a:off x="987552" y="226298"/>
          <a:ext cx="2468880" cy="1810385"/>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C6DBF-7900-4EB4-BD98-E718871B378D}">
      <dsp:nvSpPr>
        <dsp:cNvPr id="0" name=""/>
        <dsp:cNvSpPr/>
      </dsp:nvSpPr>
      <dsp:spPr>
        <a:xfrm>
          <a:off x="4361687" y="0"/>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GB" sz="3100" kern="1200" dirty="0" smtClean="0"/>
            <a:t>€1,000,000 from 1 source</a:t>
          </a:r>
          <a:endParaRPr lang="en-GB" sz="3100" kern="1200" dirty="0"/>
        </a:p>
      </dsp:txBody>
      <dsp:txXfrm>
        <a:off x="4361687" y="0"/>
        <a:ext cx="2633472" cy="1900904"/>
      </dsp:txXfrm>
    </dsp:sp>
    <dsp:sp modelId="{3906249D-F366-4B2E-8AAC-EB6FE83B8BFC}">
      <dsp:nvSpPr>
        <dsp:cNvPr id="0" name=""/>
        <dsp:cNvSpPr/>
      </dsp:nvSpPr>
      <dsp:spPr>
        <a:xfrm>
          <a:off x="4773168" y="2489279"/>
          <a:ext cx="2468880" cy="1810385"/>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B5FDB3-06FD-401C-8636-2B3ACA10E93C}">
      <dsp:nvSpPr>
        <dsp:cNvPr id="0" name=""/>
        <dsp:cNvSpPr/>
      </dsp:nvSpPr>
      <dsp:spPr>
        <a:xfrm>
          <a:off x="1234440" y="2625058"/>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GB" sz="3100" kern="1200" dirty="0" smtClean="0"/>
            <a:t>Than €1 from a million sources</a:t>
          </a:r>
          <a:endParaRPr lang="en-GB" sz="3100" kern="1200" dirty="0"/>
        </a:p>
      </dsp:txBody>
      <dsp:txXfrm>
        <a:off x="1234440" y="2625058"/>
        <a:ext cx="2633472" cy="1900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EFD4C-D6FF-4A5A-8249-60F207E2816A}">
      <dsp:nvSpPr>
        <dsp:cNvPr id="0" name=""/>
        <dsp:cNvSpPr/>
      </dsp:nvSpPr>
      <dsp:spPr>
        <a:xfrm>
          <a:off x="1205600" y="392551"/>
          <a:ext cx="5405628" cy="5405628"/>
        </a:xfrm>
        <a:prstGeom prst="pie">
          <a:avLst>
            <a:gd name="adj1" fmla="val 16200000"/>
            <a:gd name="adj2" fmla="val 1928571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Heritage and culture?</a:t>
          </a:r>
          <a:endParaRPr lang="en-GB" sz="1500" kern="1200" dirty="0"/>
        </a:p>
      </dsp:txBody>
      <dsp:txXfrm>
        <a:off x="4045486" y="894502"/>
        <a:ext cx="1287054" cy="1029643"/>
      </dsp:txXfrm>
    </dsp:sp>
    <dsp:sp modelId="{CF93462D-E7C5-4377-9D77-155EDD3F2218}">
      <dsp:nvSpPr>
        <dsp:cNvPr id="0" name=""/>
        <dsp:cNvSpPr/>
      </dsp:nvSpPr>
      <dsp:spPr>
        <a:xfrm>
          <a:off x="1421323" y="357530"/>
          <a:ext cx="5405628" cy="5405628"/>
        </a:xfrm>
        <a:prstGeom prst="pie">
          <a:avLst>
            <a:gd name="adj1" fmla="val 19285716"/>
            <a:gd name="adj2" fmla="val 771428"/>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Education</a:t>
          </a:r>
          <a:endParaRPr lang="en-GB" sz="1500" kern="1200" dirty="0"/>
        </a:p>
      </dsp:txBody>
      <dsp:txXfrm>
        <a:off x="5092646" y="2317071"/>
        <a:ext cx="1480112" cy="900938"/>
      </dsp:txXfrm>
    </dsp:sp>
    <dsp:sp modelId="{ABCAD5CA-C7C9-4431-B356-1DDA2CC4765E}">
      <dsp:nvSpPr>
        <dsp:cNvPr id="0" name=""/>
        <dsp:cNvSpPr/>
      </dsp:nvSpPr>
      <dsp:spPr>
        <a:xfrm>
          <a:off x="1250004" y="588827"/>
          <a:ext cx="5405628" cy="5405628"/>
        </a:xfrm>
        <a:prstGeom prst="pie">
          <a:avLst>
            <a:gd name="adj1" fmla="val 771428"/>
            <a:gd name="adj2" fmla="val 3857143"/>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Cross over into heath or agriculture  </a:t>
          </a:r>
          <a:endParaRPr lang="en-GB" sz="1500" kern="1200" dirty="0"/>
        </a:p>
      </dsp:txBody>
      <dsp:txXfrm>
        <a:off x="4721189" y="3790375"/>
        <a:ext cx="1287054" cy="997467"/>
      </dsp:txXfrm>
    </dsp:sp>
    <dsp:sp modelId="{82B464D9-5A14-483E-9205-E2972A31CE1C}">
      <dsp:nvSpPr>
        <dsp:cNvPr id="0" name=""/>
        <dsp:cNvSpPr/>
      </dsp:nvSpPr>
      <dsp:spPr>
        <a:xfrm>
          <a:off x="1149613" y="637091"/>
          <a:ext cx="5405628" cy="5405628"/>
        </a:xfrm>
        <a:prstGeom prst="pie">
          <a:avLst>
            <a:gd name="adj1" fmla="val 3857226"/>
            <a:gd name="adj2" fmla="val 694285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Economic development and poverty alleviation</a:t>
          </a:r>
          <a:endParaRPr lang="en-GB" sz="1500" kern="1200" dirty="0"/>
        </a:p>
      </dsp:txBody>
      <dsp:txXfrm>
        <a:off x="3224988" y="4884371"/>
        <a:ext cx="1254878" cy="900938"/>
      </dsp:txXfrm>
    </dsp:sp>
    <dsp:sp modelId="{BEF39B8B-E4C4-4C7C-9D8A-A099E90C7D67}">
      <dsp:nvSpPr>
        <dsp:cNvPr id="0" name=""/>
        <dsp:cNvSpPr/>
      </dsp:nvSpPr>
      <dsp:spPr>
        <a:xfrm>
          <a:off x="999978" y="580124"/>
          <a:ext cx="5405628" cy="5405628"/>
        </a:xfrm>
        <a:prstGeom prst="pie">
          <a:avLst>
            <a:gd name="adj1" fmla="val 6942858"/>
            <a:gd name="adj2" fmla="val 10028574"/>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Animal welfare?  </a:t>
          </a:r>
          <a:endParaRPr lang="en-GB" sz="1500" kern="1200" dirty="0"/>
        </a:p>
      </dsp:txBody>
      <dsp:txXfrm>
        <a:off x="1647366" y="3781672"/>
        <a:ext cx="1287054" cy="997467"/>
      </dsp:txXfrm>
    </dsp:sp>
    <dsp:sp modelId="{8039F40B-B43A-40E6-9BC0-6FA421546D07}">
      <dsp:nvSpPr>
        <dsp:cNvPr id="0" name=""/>
        <dsp:cNvSpPr/>
      </dsp:nvSpPr>
      <dsp:spPr>
        <a:xfrm>
          <a:off x="1024125" y="479427"/>
          <a:ext cx="5405628" cy="5405628"/>
        </a:xfrm>
        <a:prstGeom prst="pie">
          <a:avLst>
            <a:gd name="adj1" fmla="val 10028574"/>
            <a:gd name="adj2" fmla="val 13114284"/>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A chance for external interests to win in country foothold  …</a:t>
          </a:r>
          <a:endParaRPr lang="en-GB" sz="1500" kern="1200" dirty="0"/>
        </a:p>
      </dsp:txBody>
      <dsp:txXfrm>
        <a:off x="1278319" y="2438968"/>
        <a:ext cx="1480112" cy="900938"/>
      </dsp:txXfrm>
    </dsp:sp>
    <dsp:sp modelId="{4E40CF8D-D93C-4710-BC67-2A46D13548B1}">
      <dsp:nvSpPr>
        <dsp:cNvPr id="0" name=""/>
        <dsp:cNvSpPr/>
      </dsp:nvSpPr>
      <dsp:spPr>
        <a:xfrm>
          <a:off x="1093626" y="392551"/>
          <a:ext cx="5405628" cy="5405628"/>
        </a:xfrm>
        <a:prstGeom prst="pie">
          <a:avLst>
            <a:gd name="adj1" fmla="val 13114284"/>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A pure biodiversity project </a:t>
          </a:r>
          <a:endParaRPr lang="en-GB" sz="1500" kern="1200" dirty="0"/>
        </a:p>
      </dsp:txBody>
      <dsp:txXfrm>
        <a:off x="2372315" y="894502"/>
        <a:ext cx="1287054" cy="1029643"/>
      </dsp:txXfrm>
    </dsp:sp>
    <dsp:sp modelId="{F27BB163-CD92-4661-9B2C-249A8204149F}">
      <dsp:nvSpPr>
        <dsp:cNvPr id="0" name=""/>
        <dsp:cNvSpPr/>
      </dsp:nvSpPr>
      <dsp:spPr>
        <a:xfrm>
          <a:off x="870696" y="57917"/>
          <a:ext cx="6074896" cy="6074896"/>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A91BAC-9702-4D03-A0D0-302062C88A8B}">
      <dsp:nvSpPr>
        <dsp:cNvPr id="0" name=""/>
        <dsp:cNvSpPr/>
      </dsp:nvSpPr>
      <dsp:spPr>
        <a:xfrm>
          <a:off x="1086857" y="23281"/>
          <a:ext cx="6074896" cy="6074896"/>
        </a:xfrm>
        <a:prstGeom prst="circularArrow">
          <a:avLst>
            <a:gd name="adj1" fmla="val 5085"/>
            <a:gd name="adj2" fmla="val 327528"/>
            <a:gd name="adj3" fmla="val 443744"/>
            <a:gd name="adj4" fmla="val 19285776"/>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7DF237-1155-42BD-9871-4539C2548F4E}">
      <dsp:nvSpPr>
        <dsp:cNvPr id="0" name=""/>
        <dsp:cNvSpPr/>
      </dsp:nvSpPr>
      <dsp:spPr>
        <a:xfrm>
          <a:off x="915448" y="254324"/>
          <a:ext cx="6074896" cy="6074896"/>
        </a:xfrm>
        <a:prstGeom prst="circularArrow">
          <a:avLst>
            <a:gd name="adj1" fmla="val 5085"/>
            <a:gd name="adj2" fmla="val 327528"/>
            <a:gd name="adj3" fmla="val 3529100"/>
            <a:gd name="adj4" fmla="val 770764"/>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D5967D-4F50-4722-B2FA-D2D12CE3B3A9}">
      <dsp:nvSpPr>
        <dsp:cNvPr id="0" name=""/>
        <dsp:cNvSpPr/>
      </dsp:nvSpPr>
      <dsp:spPr>
        <a:xfrm>
          <a:off x="814979" y="302316"/>
          <a:ext cx="6074896" cy="6074896"/>
        </a:xfrm>
        <a:prstGeom prst="circularArrow">
          <a:avLst>
            <a:gd name="adj1" fmla="val 5085"/>
            <a:gd name="adj2" fmla="val 327528"/>
            <a:gd name="adj3" fmla="val 6615046"/>
            <a:gd name="adj4" fmla="val 3857426"/>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310DDB-18E0-42DB-8BDB-A60E0751B9B4}">
      <dsp:nvSpPr>
        <dsp:cNvPr id="0" name=""/>
        <dsp:cNvSpPr/>
      </dsp:nvSpPr>
      <dsp:spPr>
        <a:xfrm>
          <a:off x="665265" y="245621"/>
          <a:ext cx="6074896" cy="6074896"/>
        </a:xfrm>
        <a:prstGeom prst="circularArrow">
          <a:avLst>
            <a:gd name="adj1" fmla="val 5085"/>
            <a:gd name="adj2" fmla="val 327528"/>
            <a:gd name="adj3" fmla="val 9701707"/>
            <a:gd name="adj4" fmla="val 694337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FFE075-2282-4D7D-B9BF-5EB88508024C}">
      <dsp:nvSpPr>
        <dsp:cNvPr id="0" name=""/>
        <dsp:cNvSpPr/>
      </dsp:nvSpPr>
      <dsp:spPr>
        <a:xfrm>
          <a:off x="689324" y="145178"/>
          <a:ext cx="6074896" cy="6074896"/>
        </a:xfrm>
        <a:prstGeom prst="circularArrow">
          <a:avLst>
            <a:gd name="adj1" fmla="val 5085"/>
            <a:gd name="adj2" fmla="val 327528"/>
            <a:gd name="adj3" fmla="val 12786695"/>
            <a:gd name="adj4" fmla="val 10028727"/>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A02449-AFEF-4D09-A57E-F71C3D20ECAC}">
      <dsp:nvSpPr>
        <dsp:cNvPr id="0" name=""/>
        <dsp:cNvSpPr/>
      </dsp:nvSpPr>
      <dsp:spPr>
        <a:xfrm>
          <a:off x="759262" y="57917"/>
          <a:ext cx="6074896" cy="6074896"/>
        </a:xfrm>
        <a:prstGeom prst="circularArrow">
          <a:avLst>
            <a:gd name="adj1" fmla="val 5085"/>
            <a:gd name="adj2" fmla="val 327528"/>
            <a:gd name="adj3" fmla="val 15872129"/>
            <a:gd name="adj4" fmla="val 13114645"/>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9C9E5-BA86-40ED-99B4-2B80942E8AEF}">
      <dsp:nvSpPr>
        <dsp:cNvPr id="0" name=""/>
        <dsp:cNvSpPr/>
      </dsp:nvSpPr>
      <dsp:spPr>
        <a:xfrm>
          <a:off x="3143271" y="1733"/>
          <a:ext cx="4714908" cy="93863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Go higher in decision chain</a:t>
          </a:r>
          <a:endParaRPr lang="en-GB" sz="2000" kern="1200" dirty="0"/>
        </a:p>
        <a:p>
          <a:pPr marL="228600" lvl="1" indent="-228600" algn="l" defTabSz="889000">
            <a:lnSpc>
              <a:spcPct val="90000"/>
            </a:lnSpc>
            <a:spcBef>
              <a:spcPct val="0"/>
            </a:spcBef>
            <a:spcAft>
              <a:spcPct val="15000"/>
            </a:spcAft>
            <a:buChar char="••"/>
          </a:pPr>
          <a:r>
            <a:rPr lang="en-GB" sz="2000" kern="1200" dirty="0" smtClean="0"/>
            <a:t>Or wait me out</a:t>
          </a:r>
          <a:endParaRPr lang="en-GB" sz="2000" kern="1200" dirty="0"/>
        </a:p>
      </dsp:txBody>
      <dsp:txXfrm>
        <a:off x="3143271" y="119062"/>
        <a:ext cx="4362920" cy="703977"/>
      </dsp:txXfrm>
    </dsp:sp>
    <dsp:sp modelId="{2EBCCB71-FD4E-4DF9-8057-D6236B099701}">
      <dsp:nvSpPr>
        <dsp:cNvPr id="0" name=""/>
        <dsp:cNvSpPr/>
      </dsp:nvSpPr>
      <dsp:spPr>
        <a:xfrm>
          <a:off x="0" y="1733"/>
          <a:ext cx="3143272" cy="938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dirty="0" smtClean="0"/>
            <a:t>No from </a:t>
          </a:r>
          <a:r>
            <a:rPr lang="en-GB" sz="3100" i="1" u="sng" kern="1200" dirty="0" smtClean="0"/>
            <a:t>me</a:t>
          </a:r>
          <a:endParaRPr lang="en-GB" sz="3100" i="1" u="sng" kern="1200" dirty="0"/>
        </a:p>
      </dsp:txBody>
      <dsp:txXfrm>
        <a:off x="45820" y="47553"/>
        <a:ext cx="3051632" cy="846995"/>
      </dsp:txXfrm>
    </dsp:sp>
    <dsp:sp modelId="{D3146DE1-FB08-42F3-A059-114BE9C677A8}">
      <dsp:nvSpPr>
        <dsp:cNvPr id="0" name=""/>
        <dsp:cNvSpPr/>
      </dsp:nvSpPr>
      <dsp:spPr>
        <a:xfrm>
          <a:off x="3143271" y="1034232"/>
          <a:ext cx="4714908" cy="93863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Get someone with more influence to ask instead ( see Principle 6)</a:t>
          </a:r>
          <a:endParaRPr lang="en-GB" sz="1400" kern="1200" dirty="0"/>
        </a:p>
        <a:p>
          <a:pPr marL="114300" lvl="1" indent="-114300" algn="l" defTabSz="622300">
            <a:lnSpc>
              <a:spcPct val="90000"/>
            </a:lnSpc>
            <a:spcBef>
              <a:spcPct val="0"/>
            </a:spcBef>
            <a:spcAft>
              <a:spcPct val="15000"/>
            </a:spcAft>
            <a:buChar char="••"/>
          </a:pPr>
          <a:endParaRPr lang="en-GB" sz="1400" kern="1200" dirty="0"/>
        </a:p>
      </dsp:txBody>
      <dsp:txXfrm>
        <a:off x="3143271" y="1151561"/>
        <a:ext cx="4362920" cy="703977"/>
      </dsp:txXfrm>
    </dsp:sp>
    <dsp:sp modelId="{63C1854E-4A08-443D-907C-D8F2E9A2FCE7}">
      <dsp:nvSpPr>
        <dsp:cNvPr id="0" name=""/>
        <dsp:cNvSpPr/>
      </dsp:nvSpPr>
      <dsp:spPr>
        <a:xfrm>
          <a:off x="0" y="1034232"/>
          <a:ext cx="3143272" cy="938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dirty="0" smtClean="0"/>
            <a:t>No to </a:t>
          </a:r>
          <a:r>
            <a:rPr lang="en-GB" sz="3100" i="1" u="sng" kern="1200" dirty="0" smtClean="0"/>
            <a:t>you</a:t>
          </a:r>
          <a:endParaRPr lang="en-GB" sz="3100" i="1" u="sng" kern="1200" dirty="0"/>
        </a:p>
      </dsp:txBody>
      <dsp:txXfrm>
        <a:off x="45820" y="1080052"/>
        <a:ext cx="3051632" cy="846995"/>
      </dsp:txXfrm>
    </dsp:sp>
    <dsp:sp modelId="{359D31FE-5EFB-43C1-886F-6FBC4FB9AAF2}">
      <dsp:nvSpPr>
        <dsp:cNvPr id="0" name=""/>
        <dsp:cNvSpPr/>
      </dsp:nvSpPr>
      <dsp:spPr>
        <a:xfrm>
          <a:off x="3143271" y="2066731"/>
          <a:ext cx="4714908" cy="93863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Come back with something else</a:t>
          </a:r>
          <a:endParaRPr lang="en-GB" sz="2000" kern="1200" dirty="0"/>
        </a:p>
        <a:p>
          <a:pPr marL="228600" lvl="1" indent="-228600" algn="l" defTabSz="889000">
            <a:lnSpc>
              <a:spcPct val="90000"/>
            </a:lnSpc>
            <a:spcBef>
              <a:spcPct val="0"/>
            </a:spcBef>
            <a:spcAft>
              <a:spcPct val="15000"/>
            </a:spcAft>
            <a:buChar char="••"/>
          </a:pPr>
          <a:r>
            <a:rPr lang="en-GB" sz="2000" kern="1200" dirty="0" smtClean="0"/>
            <a:t>Combine with someone else’s ambition</a:t>
          </a:r>
          <a:endParaRPr lang="en-GB" sz="2000" kern="1200" dirty="0"/>
        </a:p>
      </dsp:txBody>
      <dsp:txXfrm>
        <a:off x="3143271" y="2184060"/>
        <a:ext cx="4362920" cy="703977"/>
      </dsp:txXfrm>
    </dsp:sp>
    <dsp:sp modelId="{ABB4236E-FFA4-404A-ACF6-E98C3BCE102A}">
      <dsp:nvSpPr>
        <dsp:cNvPr id="0" name=""/>
        <dsp:cNvSpPr/>
      </dsp:nvSpPr>
      <dsp:spPr>
        <a:xfrm>
          <a:off x="0" y="2066731"/>
          <a:ext cx="3143272" cy="938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dirty="0" smtClean="0"/>
            <a:t>No to </a:t>
          </a:r>
          <a:r>
            <a:rPr lang="en-GB" sz="3100" i="1" u="sng" kern="1200" dirty="0" smtClean="0"/>
            <a:t>this project</a:t>
          </a:r>
          <a:endParaRPr lang="en-GB" sz="3100" i="1" u="sng" kern="1200" dirty="0"/>
        </a:p>
      </dsp:txBody>
      <dsp:txXfrm>
        <a:off x="45820" y="2112551"/>
        <a:ext cx="3051632" cy="846995"/>
      </dsp:txXfrm>
    </dsp:sp>
    <dsp:sp modelId="{6F3219CF-B311-4D3F-B16B-9239104F44A5}">
      <dsp:nvSpPr>
        <dsp:cNvPr id="0" name=""/>
        <dsp:cNvSpPr/>
      </dsp:nvSpPr>
      <dsp:spPr>
        <a:xfrm>
          <a:off x="3143271" y="3099230"/>
          <a:ext cx="4714908" cy="93863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Resize the project – too big – or sometimes too small…..!</a:t>
          </a:r>
          <a:endParaRPr lang="en-GB" sz="2000" kern="1200" dirty="0"/>
        </a:p>
      </dsp:txBody>
      <dsp:txXfrm>
        <a:off x="3143271" y="3216559"/>
        <a:ext cx="4362920" cy="703977"/>
      </dsp:txXfrm>
    </dsp:sp>
    <dsp:sp modelId="{76BAA995-7180-4D78-B9BC-DFA22E3CB5B3}">
      <dsp:nvSpPr>
        <dsp:cNvPr id="0" name=""/>
        <dsp:cNvSpPr/>
      </dsp:nvSpPr>
      <dsp:spPr>
        <a:xfrm>
          <a:off x="0" y="3099230"/>
          <a:ext cx="3143272" cy="938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dirty="0" smtClean="0"/>
            <a:t>No to </a:t>
          </a:r>
          <a:r>
            <a:rPr lang="en-GB" sz="3100" i="1" u="sng" kern="1200" dirty="0" smtClean="0"/>
            <a:t>this budget</a:t>
          </a:r>
          <a:endParaRPr lang="en-GB" sz="3100" i="1" u="sng" kern="1200" dirty="0"/>
        </a:p>
      </dsp:txBody>
      <dsp:txXfrm>
        <a:off x="45820" y="3145050"/>
        <a:ext cx="3051632" cy="846995"/>
      </dsp:txXfrm>
    </dsp:sp>
    <dsp:sp modelId="{A24BD2E8-D4E6-4B04-9163-633238373248}">
      <dsp:nvSpPr>
        <dsp:cNvPr id="0" name=""/>
        <dsp:cNvSpPr/>
      </dsp:nvSpPr>
      <dsp:spPr>
        <a:xfrm>
          <a:off x="3143271" y="4133462"/>
          <a:ext cx="4714908" cy="93863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Return at appropriate time</a:t>
          </a:r>
          <a:endParaRPr lang="en-GB" sz="2000" kern="1200" dirty="0"/>
        </a:p>
      </dsp:txBody>
      <dsp:txXfrm>
        <a:off x="3143271" y="4250791"/>
        <a:ext cx="4362920" cy="703977"/>
      </dsp:txXfrm>
    </dsp:sp>
    <dsp:sp modelId="{29F04156-4827-41D5-A100-CDB051D0EEDA}">
      <dsp:nvSpPr>
        <dsp:cNvPr id="0" name=""/>
        <dsp:cNvSpPr/>
      </dsp:nvSpPr>
      <dsp:spPr>
        <a:xfrm>
          <a:off x="0" y="4131729"/>
          <a:ext cx="3143272" cy="938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GB" sz="3100" kern="1200" dirty="0" smtClean="0"/>
            <a:t>No to </a:t>
          </a:r>
          <a:r>
            <a:rPr lang="en-GB" sz="3100" i="1" u="sng" kern="1200" dirty="0" smtClean="0"/>
            <a:t>now</a:t>
          </a:r>
          <a:endParaRPr lang="en-GB" sz="3100" i="1" u="sng" kern="1200" dirty="0"/>
        </a:p>
      </dsp:txBody>
      <dsp:txXfrm>
        <a:off x="45820" y="4177549"/>
        <a:ext cx="3051632" cy="846995"/>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888C6A-20DA-4AB7-BB9C-5AFF02A796F3}" type="datetimeFigureOut">
              <a:rPr lang="en-US" smtClean="0"/>
              <a:pPr/>
              <a:t>5/23/2026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068C25-4316-4FC6-9C39-3ACAC881CB1B}" type="slidenum">
              <a:rPr lang="en-US" smtClean="0"/>
              <a:pPr/>
              <a:t>‹#›</a:t>
            </a:fld>
            <a:endParaRPr lang="en-US"/>
          </a:p>
        </p:txBody>
      </p:sp>
    </p:spTree>
    <p:extLst>
      <p:ext uri="{BB962C8B-B14F-4D97-AF65-F5344CB8AC3E}">
        <p14:creationId xmlns:p14="http://schemas.microsoft.com/office/powerpoint/2010/main" val="1031256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3D417-C259-4BBC-933F-D42491A25082}" type="datetimeFigureOut">
              <a:rPr lang="en-GB" smtClean="0"/>
              <a:pPr/>
              <a:t>23/05/2026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A60CDB-D43C-4983-B34B-BF461B8266C9}" type="slidenum">
              <a:rPr lang="en-GB" smtClean="0"/>
              <a:pPr/>
              <a:t>‹#›</a:t>
            </a:fld>
            <a:endParaRPr lang="en-GB"/>
          </a:p>
        </p:txBody>
      </p:sp>
    </p:spTree>
    <p:extLst>
      <p:ext uri="{BB962C8B-B14F-4D97-AF65-F5344CB8AC3E}">
        <p14:creationId xmlns:p14="http://schemas.microsoft.com/office/powerpoint/2010/main" val="2794387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A60CDB-D43C-4983-B34B-BF461B8266C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4313" y="75565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A60CDB-D43C-4983-B34B-BF461B8266C9}"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6A2B14-5A4F-4CCD-BED1-1870C2842C5F}" type="slidenum">
              <a:rPr lang="en-GB" smtClean="0"/>
              <a:pPr/>
              <a:t>17</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your project … or your organisation came alive as a species, what would it be … in its attitude  toward  where its resource came from and how it would adapt to its environment</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20</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a:t>
            </a:r>
            <a:r>
              <a:rPr lang="en-GB" dirty="0" err="1" smtClean="0"/>
              <a:t>orgnanisation</a:t>
            </a:r>
            <a:r>
              <a:rPr lang="en-GB" dirty="0" smtClean="0"/>
              <a:t> And TO THE INDIVIDUAL –cautious…. Cultural barriers</a:t>
            </a:r>
            <a:endParaRPr lang="en-US"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23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John</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26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 the basis of the response, you can begin to formulate a  new approach.</a:t>
            </a:r>
          </a:p>
          <a:p>
            <a:r>
              <a:rPr lang="en-GB" dirty="0" smtClean="0"/>
              <a:t>Elicit from the decision maker what it would actually take to do the deal.   If they admit to quite </a:t>
            </a:r>
            <a:r>
              <a:rPr lang="en-GB" i="1" u="sng" dirty="0" smtClean="0"/>
              <a:t>liking</a:t>
            </a:r>
            <a:r>
              <a:rPr lang="en-GB" i="1" dirty="0" smtClean="0"/>
              <a:t> </a:t>
            </a:r>
            <a:r>
              <a:rPr lang="en-GB" dirty="0" smtClean="0"/>
              <a:t>the project, ask: </a:t>
            </a:r>
            <a:r>
              <a:rPr lang="en-GB" i="1" dirty="0" smtClean="0"/>
              <a:t>“What would it take to make you </a:t>
            </a:r>
            <a:r>
              <a:rPr lang="en-GB" i="1" u="sng" dirty="0" smtClean="0"/>
              <a:t>love</a:t>
            </a:r>
            <a:r>
              <a:rPr lang="en-GB" i="1" dirty="0" smtClean="0"/>
              <a:t> the project? </a:t>
            </a:r>
            <a:r>
              <a:rPr lang="en-GB" dirty="0" smtClean="0"/>
              <a:t> Is there perhaps another property that would suit them better?</a:t>
            </a:r>
          </a:p>
          <a:p>
            <a:r>
              <a:rPr lang="en-GB" dirty="0" smtClean="0"/>
              <a:t>In every  external meeting you secure, adopt a </a:t>
            </a:r>
            <a:r>
              <a:rPr lang="en-GB" dirty="0" err="1" smtClean="0"/>
              <a:t>philoshopy</a:t>
            </a:r>
            <a:r>
              <a:rPr lang="en-GB" dirty="0" smtClean="0"/>
              <a:t> of bringing </a:t>
            </a:r>
            <a:r>
              <a:rPr lang="en-GB" dirty="0" err="1" smtClean="0"/>
              <a:t>back</a:t>
            </a:r>
            <a:r>
              <a:rPr lang="en-GB" i="1" dirty="0" err="1" smtClean="0"/>
              <a:t>something</a:t>
            </a:r>
            <a:r>
              <a:rPr lang="en-GB" i="1" dirty="0" smtClean="0"/>
              <a:t> </a:t>
            </a:r>
            <a:r>
              <a:rPr lang="en-GB" dirty="0" smtClean="0"/>
              <a:t>of value. Perhaps you were refused in your central aim of funding, but can your correspondent open other doors, give advice,  act as an advocate, spread the word, etc…?</a:t>
            </a:r>
          </a:p>
          <a:p>
            <a:endParaRPr lang="en-GB" dirty="0"/>
          </a:p>
        </p:txBody>
      </p:sp>
      <p:sp>
        <p:nvSpPr>
          <p:cNvPr id="4" name="Slide Number Placeholder 3"/>
          <p:cNvSpPr>
            <a:spLocks noGrp="1"/>
          </p:cNvSpPr>
          <p:nvPr>
            <p:ph type="sldNum" sz="quarter" idx="10"/>
          </p:nvPr>
        </p:nvSpPr>
        <p:spPr/>
        <p:txBody>
          <a:bodyPr/>
          <a:lstStyle/>
          <a:p>
            <a:fld id="{E56A2B14-5A4F-4CCD-BED1-1870C2842C5F}" type="slidenum">
              <a:rPr lang="en-GB" smtClean="0"/>
              <a:pPr/>
              <a:t>27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John…</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28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More about this under Section 3 ….. But worth repeating….. However clever  you think you are….. Uniquely privileged in that,  given subject, you can access to influence and access that  normally you could not normally dream of</a:t>
            </a:r>
          </a:p>
          <a:p>
            <a:endParaRPr lang="en-GB" dirty="0" smtClean="0"/>
          </a:p>
          <a:p>
            <a:r>
              <a:rPr lang="en-GB" dirty="0" smtClean="0"/>
              <a:t>YOU DON’T HAVE TO DO IT ALL YOURSELF</a:t>
            </a:r>
            <a:endParaRPr lang="en-GB" dirty="0"/>
          </a:p>
        </p:txBody>
      </p:sp>
      <p:sp>
        <p:nvSpPr>
          <p:cNvPr id="4" name="Slide Number Placeholder 3"/>
          <p:cNvSpPr>
            <a:spLocks noGrp="1"/>
          </p:cNvSpPr>
          <p:nvPr>
            <p:ph type="sldNum" sz="quarter" idx="10"/>
          </p:nvPr>
        </p:nvSpPr>
        <p:spPr/>
        <p:txBody>
          <a:bodyPr/>
          <a:lstStyle/>
          <a:p>
            <a:fld id="{F8BD56D2-3FF5-4B3B-B57D-16342E66FBE1}" type="slidenum">
              <a:rPr lang="en-GB" smtClean="0"/>
              <a:pPr/>
              <a:t>30</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Some of these people – huge success in commerce or politics… or maybe just born rich…   but they wish they had been Gerald Durrell… or </a:t>
            </a:r>
            <a:r>
              <a:rPr lang="en-US" dirty="0" smtClean="0"/>
              <a:t> Bernhard </a:t>
            </a:r>
            <a:r>
              <a:rPr lang="en-US" dirty="0" err="1" smtClean="0"/>
              <a:t>Grzimek</a:t>
            </a:r>
            <a:r>
              <a:rPr lang="en-US" dirty="0" smtClean="0"/>
              <a:t>…</a:t>
            </a:r>
            <a:br>
              <a:rPr lang="en-US" dirty="0" smtClean="0"/>
            </a:br>
            <a:r>
              <a:rPr lang="en-US" dirty="0" smtClean="0"/>
              <a:t>or Jacques Cousteau</a:t>
            </a:r>
            <a:endParaRPr lang="en-US"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31</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Worst thing that can happen when you ask for funds is that the donor says no</a:t>
            </a:r>
          </a:p>
          <a:p>
            <a:endParaRPr lang="en-GB" dirty="0" smtClean="0"/>
          </a:p>
          <a:p>
            <a:r>
              <a:rPr lang="en-GB" dirty="0" smtClean="0"/>
              <a:t>Second worst thing is they say yes… to your specific ask… and later you realise you could have asked for more</a:t>
            </a:r>
          </a:p>
          <a:p>
            <a:endParaRPr lang="en-GB" dirty="0" smtClean="0"/>
          </a:p>
          <a:p>
            <a:r>
              <a:rPr lang="en-GB" dirty="0" smtClean="0"/>
              <a:t>Jaguar story…</a:t>
            </a:r>
            <a:endParaRPr lang="en-US"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34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p>
          <a:p>
            <a:r>
              <a:rPr lang="en-GB" dirty="0" smtClean="0"/>
              <a:t>Principles  can risk seeming a bit philosophical, but at least can be made interesting</a:t>
            </a:r>
          </a:p>
          <a:p>
            <a:endParaRPr lang="en-GB" dirty="0" smtClean="0"/>
          </a:p>
          <a:p>
            <a:r>
              <a:rPr lang="en-GB" dirty="0" smtClean="0"/>
              <a:t>Sources of funds is very practical, but as dull as ditchwater</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john</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35</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you wanted to raise  1,000,000  and asked 1000 people for £1,000 each what would happen?  </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36</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is that lower option 18… not a rounder figure… 20 or 25…</a:t>
            </a:r>
          </a:p>
          <a:p>
            <a:endParaRPr lang="en-GB" dirty="0" smtClean="0"/>
          </a:p>
          <a:p>
            <a:r>
              <a:rPr lang="en-GB" dirty="0" smtClean="0"/>
              <a:t>Probably this range is based on research showing that the previous average donation was, say £35…. and the charity want to nudge this average upwards… make the lower option look piffling – push enough people hovering towards the lower end up to £50.</a:t>
            </a:r>
            <a:endParaRPr lang="en-US"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37</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cognitively burdensome decision – gin’ n ‘ tonic</a:t>
            </a:r>
          </a:p>
          <a:p>
            <a:endParaRPr lang="en-GB" dirty="0" smtClean="0"/>
          </a:p>
          <a:p>
            <a:r>
              <a:rPr lang="en-GB" dirty="0" smtClean="0"/>
              <a:t>So when you make a proposal for a given funder – select the option you want them to choose…. And give it  an ugly brother#</a:t>
            </a:r>
          </a:p>
          <a:p>
            <a:endParaRPr lang="en-GB" dirty="0" smtClean="0"/>
          </a:p>
          <a:p>
            <a:r>
              <a:rPr lang="en-GB" dirty="0" smtClean="0"/>
              <a:t>In the photo – make me look better</a:t>
            </a:r>
          </a:p>
          <a:p>
            <a:endParaRPr lang="en-GB" dirty="0" smtClean="0"/>
          </a:p>
          <a:p>
            <a:r>
              <a:rPr lang="en-GB" dirty="0" smtClean="0"/>
              <a:t>Also would work – very well in nudging people to annual membership at the zoo gate</a:t>
            </a:r>
          </a:p>
        </p:txBody>
      </p:sp>
      <p:sp>
        <p:nvSpPr>
          <p:cNvPr id="4" name="Slide Number Placeholder 3"/>
          <p:cNvSpPr>
            <a:spLocks noGrp="1"/>
          </p:cNvSpPr>
          <p:nvPr>
            <p:ph type="sldNum" sz="quarter" idx="10"/>
          </p:nvPr>
        </p:nvSpPr>
        <p:spPr/>
        <p:txBody>
          <a:bodyPr/>
          <a:lstStyle/>
          <a:p>
            <a:fld id="{2DA60CDB-D43C-4983-B34B-BF461B8266C9}" type="slidenum">
              <a:rPr lang="en-GB" smtClean="0"/>
              <a:pPr/>
              <a:t>38</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A60CDB-D43C-4983-B34B-BF461B8266C9}" type="slidenum">
              <a:rPr lang="en-GB" smtClean="0"/>
              <a:pPr/>
              <a:t>40</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A60CDB-D43C-4983-B34B-BF461B8266C9}" type="slidenum">
              <a:rPr lang="en-GB" smtClean="0"/>
              <a:pPr/>
              <a:t>41</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 the dry facts of your project, but the emotional story  that encapsulates the need</a:t>
            </a:r>
          </a:p>
          <a:p>
            <a:endParaRPr lang="en-GB" dirty="0" smtClean="0"/>
          </a:p>
          <a:p>
            <a:r>
              <a:rPr lang="en-GB" dirty="0" smtClean="0"/>
              <a:t>Benefit not features…</a:t>
            </a:r>
          </a:p>
          <a:p>
            <a:endParaRPr lang="en-GB" dirty="0" smtClean="0"/>
          </a:p>
          <a:p>
            <a:r>
              <a:rPr lang="en-GB" dirty="0" smtClean="0"/>
              <a:t>Emotive, not technical</a:t>
            </a:r>
          </a:p>
          <a:p>
            <a:endParaRPr lang="en-GB" dirty="0" smtClean="0"/>
          </a:p>
          <a:p>
            <a:r>
              <a:rPr lang="en-GB" dirty="0" smtClean="0"/>
              <a:t>A sticky,  concrete, surprising emotional, narrative</a:t>
            </a:r>
          </a:p>
          <a:p>
            <a:endParaRPr lang="en-GB" dirty="0" smtClean="0"/>
          </a:p>
          <a:p>
            <a:r>
              <a:rPr lang="en-GB" dirty="0" smtClean="0"/>
              <a:t>Added to strong technical case for project and organisation….</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42</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Show one starving child, not a million</a:t>
            </a:r>
            <a:endParaRPr lang="en-US"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43</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 for technical funders of course…</a:t>
            </a:r>
            <a:endParaRPr lang="en-US"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44</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John</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45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A60CDB-D43C-4983-B34B-BF461B8266C9}"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A60CDB-D43C-4983-B34B-BF461B8266C9}" type="slidenum">
              <a:rPr lang="en-GB" smtClean="0"/>
              <a:pPr/>
              <a:t>46</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47</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A60CDB-D43C-4983-B34B-BF461B8266C9}" type="slidenum">
              <a:rPr lang="en-GB" smtClean="0"/>
              <a:pPr/>
              <a:t>48</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John</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49</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Neil…</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50</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John</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51</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A60CDB-D43C-4983-B34B-BF461B8266C9}" type="slidenum">
              <a:rPr lang="en-GB" smtClean="0"/>
              <a:pPr/>
              <a:t>52</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A60CDB-D43C-4983-B34B-BF461B8266C9}" type="slidenum">
              <a:rPr lang="en-GB" smtClean="0"/>
              <a:pPr/>
              <a:t>54</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A60CDB-D43C-4983-B34B-BF461B8266C9}" type="slidenum">
              <a:rPr lang="en-GB" smtClean="0"/>
              <a:pPr/>
              <a:t>55</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Avoid the obvious and oversubscribed …. R Branson is NOT the only rich person on Earth</a:t>
            </a:r>
          </a:p>
          <a:p>
            <a:endParaRPr lang="en-GB" dirty="0" smtClean="0"/>
          </a:p>
          <a:p>
            <a:r>
              <a:rPr lang="en-GB" dirty="0" smtClean="0"/>
              <a:t>Segment different kinds of HNIs</a:t>
            </a:r>
          </a:p>
          <a:p>
            <a:endParaRPr lang="en-GB" dirty="0" smtClean="0"/>
          </a:p>
          <a:p>
            <a:r>
              <a:rPr lang="en-GB" dirty="0" smtClean="0"/>
              <a:t>Inherited</a:t>
            </a:r>
          </a:p>
          <a:p>
            <a:endParaRPr lang="en-GB" dirty="0" smtClean="0"/>
          </a:p>
          <a:p>
            <a:r>
              <a:rPr lang="en-GB" dirty="0" smtClean="0"/>
              <a:t>Self made</a:t>
            </a:r>
          </a:p>
          <a:p>
            <a:endParaRPr lang="en-GB" dirty="0" smtClean="0"/>
          </a:p>
          <a:p>
            <a:r>
              <a:rPr lang="en-GB" dirty="0" smtClean="0"/>
              <a:t>Corporate v City</a:t>
            </a:r>
          </a:p>
          <a:p>
            <a:endParaRPr lang="en-GB" dirty="0" smtClean="0"/>
          </a:p>
          <a:p>
            <a:r>
              <a:rPr lang="en-GB" dirty="0" smtClean="0"/>
              <a:t>Life stage…</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56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A60CDB-D43C-4983-B34B-BF461B8266C9}"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Thanking strategy very </a:t>
            </a:r>
            <a:r>
              <a:rPr lang="en-GB" dirty="0" err="1" smtClean="0"/>
              <a:t>importnt</a:t>
            </a:r>
            <a:r>
              <a:rPr lang="en-GB" dirty="0" smtClean="0"/>
              <a:t> – 9 different ways … over 18  months</a:t>
            </a:r>
            <a:endParaRPr lang="en-US"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57</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A60CDB-D43C-4983-B34B-BF461B8266C9}" type="slidenum">
              <a:rPr lang="en-GB" smtClean="0"/>
              <a:pPr/>
              <a:t>58</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Neil .. … throw back and forth between…  </a:t>
            </a:r>
          </a:p>
          <a:p>
            <a:endParaRPr lang="en-GB" dirty="0" smtClean="0"/>
          </a:p>
          <a:p>
            <a:r>
              <a:rPr lang="en-GB" dirty="0" smtClean="0"/>
              <a:t>Your project is all about a  partnership between  your country and the developing country – there will be commercial interests valuing this…</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59</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A60CDB-D43C-4983-B34B-BF461B8266C9}" type="slidenum">
              <a:rPr lang="en-GB" smtClean="0"/>
              <a:pPr/>
              <a:t>60</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Pizza Express story …</a:t>
            </a:r>
            <a:endParaRPr lang="en-US"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61</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John = throw back to Neil…</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62</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John</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63</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A60CDB-D43C-4983-B34B-BF461B8266C9}" type="slidenum">
              <a:rPr lang="en-GB" smtClean="0"/>
              <a:pPr/>
              <a:t>65</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A60CDB-D43C-4983-B34B-BF461B8266C9}" type="slidenum">
              <a:rPr lang="en-GB" smtClean="0"/>
              <a:pPr/>
              <a:t>66</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top 10 companies would want to establish foothold or to affirm their existing presence</a:t>
            </a:r>
          </a:p>
          <a:p>
            <a:endParaRPr lang="en-GB" dirty="0" smtClean="0"/>
          </a:p>
          <a:p>
            <a:r>
              <a:rPr lang="en-GB" dirty="0" smtClean="0"/>
              <a:t>Probably ask for any advice and help rather than bluntly for  money… perhaps help in kind….. Bored corporate representatives in country</a:t>
            </a:r>
            <a:endParaRPr lang="en-US"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68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A60CDB-D43C-4983-B34B-BF461B8266C9}" type="slidenum">
              <a:rPr lang="en-GB" smtClean="0"/>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John – the throw to Neil</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69</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Jo</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70</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A60CDB-D43C-4983-B34B-BF461B8266C9}" type="slidenum">
              <a:rPr lang="en-GB" smtClean="0"/>
              <a:pPr/>
              <a:t>71</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DA60CDB-D43C-4983-B34B-BF461B8266C9}" type="slidenum">
              <a:rPr lang="en-GB" smtClean="0"/>
              <a:pPr/>
              <a:t>72</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Richard Branson is not the only rich person in the world…..!!!</a:t>
            </a:r>
          </a:p>
          <a:p>
            <a:endParaRPr lang="en-GB" dirty="0" smtClean="0"/>
          </a:p>
          <a:p>
            <a:r>
              <a:rPr lang="en-GB" dirty="0" smtClean="0"/>
              <a:t>Asking is scary – especially face to face … that is why everyone writes letters – which hardly ever work</a:t>
            </a:r>
          </a:p>
          <a:p>
            <a:endParaRPr lang="en-GB" dirty="0" smtClean="0"/>
          </a:p>
          <a:p>
            <a:r>
              <a:rPr lang="en-GB" dirty="0" smtClean="0"/>
              <a:t>Thanking – research – thank a donor 9 times in 9 different ways over a period of 18 months… before you ask again</a:t>
            </a:r>
          </a:p>
          <a:p>
            <a:endParaRPr lang="en-GB" dirty="0" smtClean="0"/>
          </a:p>
          <a:p>
            <a:r>
              <a:rPr lang="en-GB" dirty="0" smtClean="0"/>
              <a:t>Making the thanks as imaginative and personal as possible – go back to Sticky </a:t>
            </a:r>
            <a:r>
              <a:rPr lang="en-GB" dirty="0" err="1" smtClean="0"/>
              <a:t>Sucess</a:t>
            </a:r>
            <a:endParaRPr lang="en-GB" dirty="0" smtClean="0"/>
          </a:p>
        </p:txBody>
      </p:sp>
      <p:sp>
        <p:nvSpPr>
          <p:cNvPr id="4" name="Slide Number Placeholder 3"/>
          <p:cNvSpPr>
            <a:spLocks noGrp="1"/>
          </p:cNvSpPr>
          <p:nvPr>
            <p:ph type="sldNum" sz="quarter" idx="10"/>
          </p:nvPr>
        </p:nvSpPr>
        <p:spPr/>
        <p:txBody>
          <a:bodyPr/>
          <a:lstStyle/>
          <a:p>
            <a:fld id="{2DA60CDB-D43C-4983-B34B-BF461B8266C9}" type="slidenum">
              <a:rPr lang="en-GB" smtClean="0"/>
              <a:pPr/>
              <a:t>73</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most powerful of all techniques</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74</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jioh</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75</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A60CDB-D43C-4983-B34B-BF461B8266C9}" type="slidenum">
              <a:rPr lang="en-GB" smtClean="0"/>
              <a:pPr/>
              <a:t>78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Anything else to add now..?</a:t>
            </a:r>
            <a:endParaRPr lang="en-US"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Bit Anglo-centric..?</a:t>
            </a:r>
            <a:endParaRPr lang="en-US"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John</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 being really prepared for the commitment</a:t>
            </a:r>
            <a:endParaRPr lang="en-GB" dirty="0"/>
          </a:p>
        </p:txBody>
      </p:sp>
      <p:sp>
        <p:nvSpPr>
          <p:cNvPr id="4" name="Slide Number Placeholder 3"/>
          <p:cNvSpPr>
            <a:spLocks noGrp="1"/>
          </p:cNvSpPr>
          <p:nvPr>
            <p:ph type="sldNum" sz="quarter" idx="10"/>
          </p:nvPr>
        </p:nvSpPr>
        <p:spPr/>
        <p:txBody>
          <a:bodyPr/>
          <a:lstStyle/>
          <a:p>
            <a:fld id="{2DA60CDB-D43C-4983-B34B-BF461B8266C9}"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B3AF605-387B-43DC-9E0B-BDA45D716FE4}" type="datetimeFigureOut">
              <a:rPr lang="en-GB" smtClean="0"/>
              <a:pPr/>
              <a:t>23/05/2026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7155E7-04A1-4F3D-A5B6-D8A1BD308BB3}" type="slidenum">
              <a:rPr lang="en-GB" smtClean="0"/>
              <a:pPr/>
              <a:t>‹#›</a:t>
            </a:fld>
            <a:endParaRPr lang="en-GB"/>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3AF605-387B-43DC-9E0B-BDA45D716FE4}" type="datetimeFigureOut">
              <a:rPr lang="en-GB" smtClean="0"/>
              <a:pPr/>
              <a:t>23/05/2026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7155E7-04A1-4F3D-A5B6-D8A1BD308BB3}" type="slidenum">
              <a:rPr lang="en-GB" smtClean="0"/>
              <a:pPr/>
              <a:t>‹#›</a:t>
            </a:fld>
            <a:endParaRPr lang="en-GB"/>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3AF605-387B-43DC-9E0B-BDA45D716FE4}" type="datetimeFigureOut">
              <a:rPr lang="en-GB" smtClean="0"/>
              <a:pPr/>
              <a:t>23/05/2026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7155E7-04A1-4F3D-A5B6-D8A1BD308BB3}" type="slidenum">
              <a:rPr lang="en-GB" smtClean="0"/>
              <a:pPr/>
              <a:t>‹#›</a:t>
            </a:fld>
            <a:endParaRPr lang="en-GB"/>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3AF605-387B-43DC-9E0B-BDA45D716FE4}" type="datetimeFigureOut">
              <a:rPr lang="en-GB" smtClean="0"/>
              <a:pPr/>
              <a:t>23/05/2026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7155E7-04A1-4F3D-A5B6-D8A1BD308BB3}" type="slidenum">
              <a:rPr lang="en-GB" smtClean="0"/>
              <a:pPr/>
              <a:t>‹#›</a:t>
            </a:fld>
            <a:endParaRPr lang="en-GB"/>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3AF605-387B-43DC-9E0B-BDA45D716FE4}" type="datetimeFigureOut">
              <a:rPr lang="en-GB" smtClean="0"/>
              <a:pPr/>
              <a:t>23/05/2026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7155E7-04A1-4F3D-A5B6-D8A1BD308BB3}" type="slidenum">
              <a:rPr lang="en-GB" smtClean="0"/>
              <a:pPr/>
              <a:t>‹#›</a:t>
            </a:fld>
            <a:endParaRPr lang="en-GB"/>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B3AF605-387B-43DC-9E0B-BDA45D716FE4}" type="datetimeFigureOut">
              <a:rPr lang="en-GB" smtClean="0"/>
              <a:pPr/>
              <a:t>23/05/2026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7155E7-04A1-4F3D-A5B6-D8A1BD308BB3}" type="slidenum">
              <a:rPr lang="en-GB" smtClean="0"/>
              <a:pPr/>
              <a:t>‹#›</a:t>
            </a:fld>
            <a:endParaRPr lang="en-GB"/>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B3AF605-387B-43DC-9E0B-BDA45D716FE4}" type="datetimeFigureOut">
              <a:rPr lang="en-GB" smtClean="0"/>
              <a:pPr/>
              <a:t>23/05/2026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7155E7-04A1-4F3D-A5B6-D8A1BD308BB3}" type="slidenum">
              <a:rPr lang="en-GB" smtClean="0"/>
              <a:pPr/>
              <a:t>‹#›</a:t>
            </a:fld>
            <a:endParaRPr lang="en-GB"/>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B3AF605-387B-43DC-9E0B-BDA45D716FE4}" type="datetimeFigureOut">
              <a:rPr lang="en-GB" smtClean="0"/>
              <a:pPr/>
              <a:t>23/05/2026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7155E7-04A1-4F3D-A5B6-D8A1BD308BB3}" type="slidenum">
              <a:rPr lang="en-GB" smtClean="0"/>
              <a:pPr/>
              <a:t>‹#›</a:t>
            </a:fld>
            <a:endParaRPr lang="en-GB"/>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AF605-387B-43DC-9E0B-BDA45D716FE4}" type="datetimeFigureOut">
              <a:rPr lang="en-GB" smtClean="0"/>
              <a:pPr/>
              <a:t>23/05/2026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7155E7-04A1-4F3D-A5B6-D8A1BD308BB3}" type="slidenum">
              <a:rPr lang="en-GB" smtClean="0"/>
              <a:pPr/>
              <a:t>‹#›</a:t>
            </a:fld>
            <a:endParaRPr lang="en-GB"/>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AF605-387B-43DC-9E0B-BDA45D716FE4}" type="datetimeFigureOut">
              <a:rPr lang="en-GB" smtClean="0"/>
              <a:pPr/>
              <a:t>23/05/2026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7155E7-04A1-4F3D-A5B6-D8A1BD308BB3}" type="slidenum">
              <a:rPr lang="en-GB" smtClean="0"/>
              <a:pPr/>
              <a:t>‹#›</a:t>
            </a:fld>
            <a:endParaRPr lang="en-GB"/>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AF605-387B-43DC-9E0B-BDA45D716FE4}" type="datetimeFigureOut">
              <a:rPr lang="en-GB" smtClean="0"/>
              <a:pPr/>
              <a:t>23/05/2026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7155E7-04A1-4F3D-A5B6-D8A1BD308BB3}" type="slidenum">
              <a:rPr lang="en-GB" smtClean="0"/>
              <a:pPr/>
              <a:t>‹#›</a:t>
            </a:fld>
            <a:endParaRPr lang="en-GB"/>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AF605-387B-43DC-9E0B-BDA45D716FE4}" type="datetimeFigureOut">
              <a:rPr lang="en-GB" smtClean="0"/>
              <a:pPr/>
              <a:t>23/05/2026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155E7-04A1-4F3D-A5B6-D8A1BD308BB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foundationcenter.org/ask-us/new-yor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efc.b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redlac.org/" TargetMode="External"/><Relationship Id="rId5" Type="http://schemas.openxmlformats.org/officeDocument/2006/relationships/hyperlink" Target="http://www.centre-francais-fondations.org/" TargetMode="External"/><Relationship Id="rId4" Type="http://schemas.openxmlformats.org/officeDocument/2006/relationships/hyperlink" Target="http://www.stiftungen.or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chamber-commerce.net/dir/488/German-Brazilian-Chamber-of-Commerce-and-Industry-in-Rio-De-Janeiro"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www.spaincc.org/" TargetMode="External"/><Relationship Id="rId4" Type="http://schemas.openxmlformats.org/officeDocument/2006/relationships/hyperlink" Target="http://www.mfcci.com/malaysia-france/malaysia-france-trade/"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470025"/>
          </a:xfrm>
        </p:spPr>
        <p:txBody>
          <a:bodyPr/>
          <a:lstStyle/>
          <a:p>
            <a:r>
              <a:rPr lang="en-GB" dirty="0" smtClean="0"/>
              <a:t>EAZA Academy,   </a:t>
            </a:r>
            <a:r>
              <a:rPr lang="en-GB" dirty="0" err="1" smtClean="0"/>
              <a:t>Talinn</a:t>
            </a:r>
            <a:r>
              <a:rPr lang="en-GB" dirty="0" smtClean="0"/>
              <a:t> 2018</a:t>
            </a:r>
            <a:endParaRPr lang="en-GB" dirty="0"/>
          </a:p>
        </p:txBody>
      </p:sp>
      <p:sp>
        <p:nvSpPr>
          <p:cNvPr id="3" name="Subtitle 2"/>
          <p:cNvSpPr>
            <a:spLocks noGrp="1"/>
          </p:cNvSpPr>
          <p:nvPr>
            <p:ph type="subTitle" idx="1"/>
          </p:nvPr>
        </p:nvSpPr>
        <p:spPr>
          <a:xfrm>
            <a:off x="1115616" y="2348880"/>
            <a:ext cx="6400800" cy="1752600"/>
          </a:xfrm>
        </p:spPr>
        <p:txBody>
          <a:bodyPr>
            <a:noAutofit/>
          </a:bodyPr>
          <a:lstStyle/>
          <a:p>
            <a:r>
              <a:rPr lang="en-GB" sz="6000" dirty="0" smtClean="0">
                <a:solidFill>
                  <a:schemeClr val="tx1"/>
                </a:solidFill>
              </a:rPr>
              <a:t>Fund raising for your in-situ projects</a:t>
            </a:r>
            <a:endParaRPr lang="en-GB" sz="6000" dirty="0">
              <a:solidFill>
                <a:schemeClr val="tx1"/>
              </a:solidFill>
            </a:endParaRPr>
          </a:p>
        </p:txBody>
      </p:sp>
      <p:pic>
        <p:nvPicPr>
          <p:cNvPr id="2050" name="Picture 2" descr="C:\Users\John\AppData\Local\Microsoft\Windows\Temporary Internet Files\OLK391B\EAZAAcademyLogo.jpg"/>
          <p:cNvPicPr>
            <a:picLocks noChangeAspect="1" noChangeArrowheads="1"/>
          </p:cNvPicPr>
          <p:nvPr/>
        </p:nvPicPr>
        <p:blipFill>
          <a:blip r:embed="rId3" cstate="print"/>
          <a:srcRect/>
          <a:stretch>
            <a:fillRect/>
          </a:stretch>
        </p:blipFill>
        <p:spPr bwMode="auto">
          <a:xfrm>
            <a:off x="3059832" y="4581128"/>
            <a:ext cx="4169664" cy="1908048"/>
          </a:xfrm>
          <a:prstGeom prst="rect">
            <a:avLst/>
          </a:prstGeom>
          <a:noFill/>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So commit… which means…</a:t>
            </a:r>
            <a:endParaRPr lang="en-US" dirty="0"/>
          </a:p>
        </p:txBody>
      </p:sp>
      <p:sp>
        <p:nvSpPr>
          <p:cNvPr id="3" name="Content Placeholder 2"/>
          <p:cNvSpPr>
            <a:spLocks noGrp="1"/>
          </p:cNvSpPr>
          <p:nvPr>
            <p:ph idx="1"/>
          </p:nvPr>
        </p:nvSpPr>
        <p:spPr>
          <a:xfrm>
            <a:off x="457200" y="1600200"/>
            <a:ext cx="5050904" cy="5257800"/>
          </a:xfrm>
        </p:spPr>
        <p:txBody>
          <a:bodyPr>
            <a:normAutofit/>
          </a:bodyPr>
          <a:lstStyle/>
          <a:p>
            <a:r>
              <a:rPr lang="en-GB" sz="2400" dirty="0" smtClean="0"/>
              <a:t>Someone’s time</a:t>
            </a:r>
          </a:p>
          <a:p>
            <a:endParaRPr lang="en-GB" sz="2400" dirty="0" smtClean="0"/>
          </a:p>
          <a:p>
            <a:r>
              <a:rPr lang="en-GB" sz="2400" dirty="0" smtClean="0"/>
              <a:t>Realistic duration</a:t>
            </a:r>
          </a:p>
          <a:p>
            <a:endParaRPr lang="en-GB" sz="2400" dirty="0" smtClean="0"/>
          </a:p>
          <a:p>
            <a:r>
              <a:rPr lang="en-GB" sz="2400" dirty="0" smtClean="0"/>
              <a:t>Not dipping in and out</a:t>
            </a:r>
          </a:p>
          <a:p>
            <a:endParaRPr lang="en-GB" sz="2400" dirty="0" smtClean="0"/>
          </a:p>
          <a:p>
            <a:r>
              <a:rPr lang="en-GB" sz="2400" dirty="0" smtClean="0"/>
              <a:t>The commitment of </a:t>
            </a:r>
            <a:r>
              <a:rPr lang="en-GB" sz="2400" i="1" dirty="0" smtClean="0"/>
              <a:t>others</a:t>
            </a:r>
            <a:r>
              <a:rPr lang="en-GB" sz="2400" dirty="0" smtClean="0"/>
              <a:t> involved in the project and organisation</a:t>
            </a:r>
          </a:p>
          <a:p>
            <a:endParaRPr lang="en-GB" sz="2400" dirty="0" smtClean="0"/>
          </a:p>
          <a:p>
            <a:pPr algn="ctr">
              <a:buNone/>
            </a:pPr>
            <a:r>
              <a:rPr lang="en-GB" sz="4000" dirty="0" smtClean="0"/>
              <a:t>And…</a:t>
            </a:r>
            <a:endParaRPr lang="en-US" sz="4000" dirty="0"/>
          </a:p>
        </p:txBody>
      </p:sp>
      <p:pic>
        <p:nvPicPr>
          <p:cNvPr id="156674" name="Picture 2" descr="http://veritusgroup.com/wp-content/uploads/2015/05/handstiedcommitment-2015-Jun01.jpg"/>
          <p:cNvPicPr>
            <a:picLocks noChangeAspect="1" noChangeArrowheads="1"/>
          </p:cNvPicPr>
          <p:nvPr/>
        </p:nvPicPr>
        <p:blipFill>
          <a:blip r:embed="rId3" cstate="print"/>
          <a:srcRect/>
          <a:stretch>
            <a:fillRect/>
          </a:stretch>
        </p:blipFill>
        <p:spPr bwMode="auto">
          <a:xfrm rot="20189345">
            <a:off x="4982887" y="1430674"/>
            <a:ext cx="4614230" cy="2659183"/>
          </a:xfrm>
          <a:prstGeom prst="rect">
            <a:avLst/>
          </a:prstGeom>
          <a:noFill/>
        </p:spPr>
      </p:pic>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528" y="620688"/>
            <a:ext cx="6059016" cy="1143000"/>
          </a:xfrm>
        </p:spPr>
        <p:txBody>
          <a:bodyPr>
            <a:normAutofit fontScale="90000"/>
          </a:bodyPr>
          <a:lstStyle/>
          <a:p>
            <a:r>
              <a:rPr lang="en-GB" dirty="0" smtClean="0"/>
              <a:t> </a:t>
            </a:r>
            <a:br>
              <a:rPr lang="en-GB" dirty="0" smtClean="0"/>
            </a:br>
            <a:r>
              <a:rPr lang="en-GB" dirty="0" smtClean="0"/>
              <a:t/>
            </a:r>
            <a:br>
              <a:rPr lang="en-GB" dirty="0" smtClean="0"/>
            </a:br>
            <a:r>
              <a:rPr lang="en-GB" dirty="0" smtClean="0"/>
              <a:t>…..tenacity</a:t>
            </a:r>
            <a:endParaRPr lang="en-US" dirty="0"/>
          </a:p>
        </p:txBody>
      </p:sp>
      <p:pic>
        <p:nvPicPr>
          <p:cNvPr id="145410" name="Picture 2" descr="https://amybuchheit.files.wordpress.com/2011/05/tenacity-by-mark-robinson-flickr-name-menthedogs.jpg"/>
          <p:cNvPicPr>
            <a:picLocks noChangeAspect="1" noChangeArrowheads="1"/>
          </p:cNvPicPr>
          <p:nvPr/>
        </p:nvPicPr>
        <p:blipFill>
          <a:blip r:embed="rId2" cstate="print"/>
          <a:srcRect/>
          <a:stretch>
            <a:fillRect/>
          </a:stretch>
        </p:blipFill>
        <p:spPr bwMode="auto">
          <a:xfrm>
            <a:off x="5849593" y="-315416"/>
            <a:ext cx="3294407" cy="4937760"/>
          </a:xfrm>
          <a:prstGeom prst="rect">
            <a:avLst/>
          </a:prstGeom>
          <a:noFill/>
        </p:spPr>
      </p:pic>
      <p:sp>
        <p:nvSpPr>
          <p:cNvPr id="6" name="Title 3"/>
          <p:cNvSpPr txBox="1">
            <a:spLocks/>
          </p:cNvSpPr>
          <p:nvPr/>
        </p:nvSpPr>
        <p:spPr>
          <a:xfrm>
            <a:off x="0" y="4581128"/>
            <a:ext cx="6084168" cy="1872208"/>
          </a:xfrm>
          <a:prstGeom prst="rect">
            <a:avLst/>
          </a:prstGeom>
        </p:spPr>
        <p:txBody>
          <a:bodyPr vert="horz" lIns="91440" tIns="45720" rIns="91440" bIns="45720" rtlCol="0" anchor="ctr">
            <a:normAutofit fontScale="92500" lnSpcReduction="10000"/>
          </a:bodyPr>
          <a:lstStyle/>
          <a:p>
            <a:pPr lvl="0" algn="ctr">
              <a:spcBef>
                <a:spcPct val="0"/>
              </a:spcBef>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See also later  </a:t>
            </a:r>
            <a:r>
              <a:rPr kumimoji="0" lang="en-GB" sz="4400" b="0" i="1" u="none" strike="noStrike" kern="1200" cap="none" spc="0" normalizeH="0" baseline="0" noProof="0" dirty="0" smtClean="0">
                <a:ln>
                  <a:noFill/>
                </a:ln>
                <a:solidFill>
                  <a:schemeClr val="tx1"/>
                </a:solidFill>
                <a:effectLst/>
                <a:uLnTx/>
                <a:uFillTx/>
                <a:latin typeface="+mj-lt"/>
                <a:ea typeface="+mj-ea"/>
                <a:cs typeface="+mj-cs"/>
              </a:rPr>
              <a:t>“</a:t>
            </a:r>
            <a:r>
              <a:rPr kumimoji="0" lang="en-GB" sz="4400" b="0" i="1" u="none" strike="noStrike" kern="1200" cap="none" spc="0" normalizeH="0" noProof="0" dirty="0" smtClean="0">
                <a:ln>
                  <a:noFill/>
                </a:ln>
                <a:solidFill>
                  <a:schemeClr val="tx1"/>
                </a:solidFill>
                <a:effectLst/>
                <a:uLnTx/>
                <a:uFillTx/>
                <a:latin typeface="+mj-lt"/>
                <a:ea typeface="+mj-ea"/>
                <a:cs typeface="+mj-cs"/>
              </a:rPr>
              <a:t>about, </a:t>
            </a:r>
            <a:r>
              <a:rPr lang="en-GB" sz="4400" i="1" dirty="0" smtClean="0">
                <a:latin typeface="+mj-lt"/>
                <a:ea typeface="+mj-ea"/>
                <a:cs typeface="+mj-cs"/>
              </a:rPr>
              <a:t>once you established a contact, keep it</a:t>
            </a:r>
            <a:r>
              <a:rPr kumimoji="0" lang="en-GB" sz="4400" b="0" i="1" u="none" strike="noStrike" kern="1200" cap="none" spc="0" normalizeH="0" noProof="0" dirty="0" smtClean="0">
                <a:ln>
                  <a:noFill/>
                </a:ln>
                <a:solidFill>
                  <a:schemeClr val="tx1"/>
                </a:solidFill>
                <a:effectLst/>
                <a:uLnTx/>
                <a:uFillTx/>
                <a:latin typeface="+mj-lt"/>
                <a:ea typeface="+mj-ea"/>
                <a:cs typeface="+mj-cs"/>
              </a:rPr>
              <a:t>…”</a:t>
            </a:r>
            <a:endParaRPr kumimoji="0" lang="en-US" sz="44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 2:  </a:t>
            </a:r>
            <a:r>
              <a:rPr lang="en-GB" i="1" dirty="0" smtClean="0"/>
              <a:t>“Rob a bank”</a:t>
            </a:r>
            <a:endParaRPr lang="en-US" i="1" dirty="0"/>
          </a:p>
        </p:txBody>
      </p:sp>
      <p:pic>
        <p:nvPicPr>
          <p:cNvPr id="154626" name="Picture 2" descr="http://ecx.images-amazon.com/images/I/41t4FSjqR9L.jpg"/>
          <p:cNvPicPr>
            <a:picLocks noChangeAspect="1" noChangeArrowheads="1"/>
          </p:cNvPicPr>
          <p:nvPr/>
        </p:nvPicPr>
        <p:blipFill>
          <a:blip r:embed="rId2" cstate="print"/>
          <a:srcRect/>
          <a:stretch>
            <a:fillRect/>
          </a:stretch>
        </p:blipFill>
        <p:spPr bwMode="auto">
          <a:xfrm>
            <a:off x="2843808" y="1340768"/>
            <a:ext cx="2705100" cy="4762500"/>
          </a:xfrm>
          <a:prstGeom prst="rect">
            <a:avLst/>
          </a:prstGeom>
          <a:noFill/>
        </p:spPr>
      </p:pic>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GB" dirty="0" smtClean="0"/>
              <a:t>  “</a:t>
            </a:r>
            <a:r>
              <a:rPr lang="en-GB" i="1" dirty="0" smtClean="0"/>
              <a:t>Mr Dillinger, why do you rob banks…?”</a:t>
            </a:r>
            <a:endParaRPr lang="en-GB" i="1" dirty="0"/>
          </a:p>
        </p:txBody>
      </p:sp>
      <p:pic>
        <p:nvPicPr>
          <p:cNvPr id="25602" name="Picture 2" descr="http://kjzz.org/news/arizona/archives/200906/johndillinger/johndillinger.jpg"/>
          <p:cNvPicPr>
            <a:picLocks noChangeAspect="1" noChangeArrowheads="1"/>
          </p:cNvPicPr>
          <p:nvPr/>
        </p:nvPicPr>
        <p:blipFill>
          <a:blip r:embed="rId2" cstate="print"/>
          <a:srcRect/>
          <a:stretch>
            <a:fillRect/>
          </a:stretch>
        </p:blipFill>
        <p:spPr bwMode="auto">
          <a:xfrm>
            <a:off x="3071802" y="1285860"/>
            <a:ext cx="2609110" cy="4392000"/>
          </a:xfrm>
          <a:prstGeom prst="rect">
            <a:avLst/>
          </a:prstGeom>
          <a:noFill/>
        </p:spPr>
      </p:pic>
      <p:sp>
        <p:nvSpPr>
          <p:cNvPr id="4" name="Title 1"/>
          <p:cNvSpPr txBox="1">
            <a:spLocks/>
          </p:cNvSpPr>
          <p:nvPr/>
        </p:nvSpPr>
        <p:spPr>
          <a:xfrm>
            <a:off x="357158" y="5715000"/>
            <a:ext cx="8229600" cy="1143000"/>
          </a:xfrm>
          <a:prstGeom prst="rect">
            <a:avLst/>
          </a:prstGeom>
        </p:spPr>
        <p:txBody>
          <a:bodyPr vert="horz" lIns="91440" tIns="45720" rIns="91440" bIns="45720" rtlCol="0" anchor="ctr">
            <a:normAutofit fontScale="90000" lnSpcReduction="20000"/>
          </a:bodyPr>
          <a:lstStyle/>
          <a:p>
            <a:pPr lvl="0" algn="ctr">
              <a:spcBef>
                <a:spcPct val="0"/>
              </a:spcBef>
              <a:defRPr/>
            </a:pPr>
            <a:r>
              <a:rPr kumimoji="0" lang="en-GB" sz="4400" b="1" i="1" u="none" strike="noStrike" kern="1200" cap="none" spc="0" normalizeH="0" baseline="0" noProof="0" dirty="0" smtClean="0">
                <a:ln>
                  <a:noFill/>
                </a:ln>
                <a:solidFill>
                  <a:srgbClr val="FF0000"/>
                </a:solidFill>
                <a:effectLst/>
                <a:uLnTx/>
                <a:uFillTx/>
                <a:latin typeface="+mj-lt"/>
                <a:ea typeface="+mj-ea"/>
                <a:cs typeface="+mj-cs"/>
              </a:rPr>
              <a:t>“… because, </a:t>
            </a:r>
            <a:r>
              <a:rPr lang="en-GB" sz="4400" b="1" i="1" u="sng" dirty="0" smtClean="0">
                <a:solidFill>
                  <a:srgbClr val="FF0000"/>
                </a:solidFill>
                <a:latin typeface="+mj-lt"/>
                <a:ea typeface="+mj-ea"/>
                <a:cs typeface="+mj-cs"/>
              </a:rPr>
              <a:t> dummy </a:t>
            </a:r>
            <a:r>
              <a:rPr lang="en-GB" sz="4400" b="1" i="1" dirty="0" smtClean="0">
                <a:solidFill>
                  <a:srgbClr val="FF0000"/>
                </a:solidFill>
                <a:latin typeface="+mj-lt"/>
                <a:ea typeface="+mj-ea"/>
                <a:cs typeface="+mj-cs"/>
              </a:rPr>
              <a:t>-</a:t>
            </a:r>
            <a:r>
              <a:rPr kumimoji="0" lang="en-GB" sz="4400" b="1" i="1" u="none" strike="noStrike" kern="1200" cap="none" spc="0" normalizeH="0" baseline="0" noProof="0" dirty="0" smtClean="0">
                <a:ln>
                  <a:noFill/>
                </a:ln>
                <a:solidFill>
                  <a:srgbClr val="FF0000"/>
                </a:solidFill>
                <a:effectLst/>
                <a:uLnTx/>
                <a:uFillTx/>
                <a:latin typeface="+mj-lt"/>
                <a:ea typeface="+mj-ea"/>
                <a:cs typeface="+mj-cs"/>
              </a:rPr>
              <a:t> </a:t>
            </a:r>
            <a:r>
              <a:rPr lang="en-GB" sz="4400" b="1" i="1" dirty="0" smtClean="0">
                <a:solidFill>
                  <a:srgbClr val="FF0000"/>
                </a:solidFill>
                <a:latin typeface="+mj-lt"/>
                <a:ea typeface="+mj-ea"/>
                <a:cs typeface="+mj-cs"/>
              </a:rPr>
              <a:t>that -</a:t>
            </a:r>
            <a:endParaRPr kumimoji="0" lang="en-GB" sz="4400" b="1" i="1" u="none" strike="noStrike" kern="1200" cap="none" spc="0" normalizeH="0" noProof="0" dirty="0" smtClean="0">
              <a:ln>
                <a:noFill/>
              </a:ln>
              <a:solidFill>
                <a:srgbClr val="FF0000"/>
              </a:solidFill>
              <a:effectLst/>
              <a:uLnTx/>
              <a:uFillTx/>
              <a:latin typeface="+mj-lt"/>
              <a:ea typeface="+mj-ea"/>
              <a:cs typeface="+mj-cs"/>
            </a:endParaRPr>
          </a:p>
          <a:p>
            <a:pPr lvl="0" algn="ctr">
              <a:spcBef>
                <a:spcPct val="0"/>
              </a:spcBef>
              <a:defRPr/>
            </a:pPr>
            <a:r>
              <a:rPr kumimoji="0" lang="en-GB" sz="4400" b="1" i="1" strike="noStrike" kern="1200" cap="none" spc="0" normalizeH="0" noProof="0" dirty="0" smtClean="0">
                <a:ln>
                  <a:noFill/>
                </a:ln>
                <a:solidFill>
                  <a:srgbClr val="FF0000"/>
                </a:solidFill>
                <a:effectLst/>
                <a:uLnTx/>
                <a:uFillTx/>
                <a:latin typeface="+mj-lt"/>
                <a:ea typeface="+mj-ea"/>
                <a:cs typeface="+mj-cs"/>
              </a:rPr>
              <a:t>is where the money is…”</a:t>
            </a:r>
            <a:endParaRPr kumimoji="0" lang="en-GB" sz="4400" b="1" i="1"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So go where a lot of money </a:t>
            </a:r>
            <a:r>
              <a:rPr lang="en-GB" i="1" dirty="0" smtClean="0"/>
              <a:t>is</a:t>
            </a:r>
            <a:r>
              <a:rPr lang="en-GB" dirty="0" smtClean="0"/>
              <a:t>:  </a:t>
            </a:r>
            <a:endParaRPr lang="en-GB" dirty="0"/>
          </a:p>
        </p:txBody>
      </p:sp>
      <p:pic>
        <p:nvPicPr>
          <p:cNvPr id="34818" name="Picture 2" descr="http://answers.oreilly.com/uploads/monthly_03_2010/post-9-126945692927_thumb.png"/>
          <p:cNvPicPr>
            <a:picLocks noChangeAspect="1" noChangeArrowheads="1"/>
          </p:cNvPicPr>
          <p:nvPr/>
        </p:nvPicPr>
        <p:blipFill>
          <a:blip r:embed="rId2" cstate="print"/>
          <a:srcRect/>
          <a:stretch>
            <a:fillRect/>
          </a:stretch>
        </p:blipFill>
        <p:spPr bwMode="auto">
          <a:xfrm>
            <a:off x="1691680" y="1412776"/>
            <a:ext cx="5372100" cy="4286250"/>
          </a:xfrm>
          <a:prstGeom prst="rect">
            <a:avLst/>
          </a:prstGeom>
          <a:noFill/>
        </p:spPr>
      </p:pic>
      <p:sp>
        <p:nvSpPr>
          <p:cNvPr id="4" name="Title 1"/>
          <p:cNvSpPr txBox="1">
            <a:spLocks/>
          </p:cNvSpPr>
          <p:nvPr/>
        </p:nvSpPr>
        <p:spPr>
          <a:xfrm>
            <a:off x="683568" y="5517232"/>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dirty="0" smtClean="0">
                <a:latin typeface="+mj-lt"/>
                <a:ea typeface="+mj-ea"/>
                <a:cs typeface="+mj-cs"/>
              </a:rPr>
              <a:t>D</a:t>
            </a:r>
            <a:r>
              <a:rPr kumimoji="0" lang="en-GB" sz="4400" b="0" i="0" u="none" strike="noStrike" kern="1200" cap="none" spc="0" normalizeH="0" baseline="0" noProof="0" dirty="0" err="1" smtClean="0">
                <a:ln>
                  <a:noFill/>
                </a:ln>
                <a:solidFill>
                  <a:schemeClr val="tx1"/>
                </a:solidFill>
                <a:effectLst/>
                <a:uLnTx/>
                <a:uFillTx/>
                <a:latin typeface="+mj-lt"/>
                <a:ea typeface="+mj-ea"/>
                <a:cs typeface="+mj-cs"/>
              </a:rPr>
              <a:t>on’t</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disperse</a:t>
            </a:r>
            <a:r>
              <a:rPr kumimoji="0" lang="en-GB" sz="4400" b="0" i="0" u="none" strike="noStrike" kern="1200" cap="none" spc="0" normalizeH="0" noProof="0" dirty="0" smtClean="0">
                <a:ln>
                  <a:noFill/>
                </a:ln>
                <a:solidFill>
                  <a:schemeClr val="tx1"/>
                </a:solidFill>
                <a:effectLst/>
                <a:uLnTx/>
                <a:uFillTx/>
                <a:latin typeface="+mj-lt"/>
                <a:ea typeface="+mj-ea"/>
                <a:cs typeface="+mj-cs"/>
              </a:rPr>
              <a:t> your limited time </a:t>
            </a:r>
            <a:r>
              <a:rPr kumimoji="0" lang="en-GB" sz="4400" b="0" i="0" u="none" strike="noStrike" kern="1200" cap="none" spc="0" normalizeH="0" noProof="0" dirty="0" err="1" smtClean="0">
                <a:ln>
                  <a:noFill/>
                </a:ln>
                <a:solidFill>
                  <a:schemeClr val="tx1"/>
                </a:solidFill>
                <a:effectLst/>
                <a:uLnTx/>
                <a:uFillTx/>
                <a:latin typeface="+mj-lt"/>
                <a:ea typeface="+mj-ea"/>
                <a:cs typeface="+mj-cs"/>
              </a:rPr>
              <a:t>om</a:t>
            </a:r>
            <a:r>
              <a:rPr kumimoji="0" lang="en-GB" sz="4400" b="0" i="0" u="none" strike="noStrike" kern="1200" cap="none" spc="0" normalizeH="0" noProof="0" dirty="0" smtClean="0">
                <a:ln>
                  <a:noFill/>
                </a:ln>
                <a:solidFill>
                  <a:schemeClr val="tx1"/>
                </a:solidFill>
                <a:effectLst/>
                <a:uLnTx/>
                <a:uFillTx/>
                <a:latin typeface="+mj-lt"/>
                <a:ea typeface="+mj-ea"/>
                <a:cs typeface="+mj-cs"/>
              </a:rPr>
              <a:t> the small stuff</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Blindingly obvious, so why do people ‘scatter gun’ and go after the small stuff?</a:t>
            </a:r>
            <a:endParaRPr lang="en-US" dirty="0"/>
          </a:p>
        </p:txBody>
      </p:sp>
      <p:sp>
        <p:nvSpPr>
          <p:cNvPr id="3" name="Content Placeholder 2"/>
          <p:cNvSpPr>
            <a:spLocks noGrp="1"/>
          </p:cNvSpPr>
          <p:nvPr>
            <p:ph idx="1"/>
          </p:nvPr>
        </p:nvSpPr>
        <p:spPr>
          <a:xfrm>
            <a:off x="467544" y="1988840"/>
            <a:ext cx="8229600" cy="4525963"/>
          </a:xfrm>
        </p:spPr>
        <p:txBody>
          <a:bodyPr>
            <a:normAutofit fontScale="92500" lnSpcReduction="20000"/>
          </a:bodyPr>
          <a:lstStyle/>
          <a:p>
            <a:r>
              <a:rPr lang="en-GB" dirty="0" smtClean="0">
                <a:solidFill>
                  <a:srgbClr val="FF0000"/>
                </a:solidFill>
              </a:rPr>
              <a:t>Because </a:t>
            </a:r>
            <a:r>
              <a:rPr lang="en-GB" dirty="0" smtClean="0"/>
              <a:t>you yourself have only been on the receiving end of mass fundraising ( i.e. you are  not rich!)</a:t>
            </a:r>
          </a:p>
          <a:p>
            <a:r>
              <a:rPr lang="en-GB" dirty="0" smtClean="0">
                <a:solidFill>
                  <a:srgbClr val="FF0000"/>
                </a:solidFill>
              </a:rPr>
              <a:t>Because </a:t>
            </a:r>
            <a:r>
              <a:rPr lang="en-GB" dirty="0" smtClean="0"/>
              <a:t>mass fundraising is more visible and publicised</a:t>
            </a:r>
          </a:p>
          <a:p>
            <a:r>
              <a:rPr lang="en-GB" dirty="0" smtClean="0">
                <a:solidFill>
                  <a:srgbClr val="FF0000"/>
                </a:solidFill>
              </a:rPr>
              <a:t>Because</a:t>
            </a:r>
            <a:r>
              <a:rPr lang="en-GB" dirty="0" smtClean="0"/>
              <a:t> bizarrely some people think fundraising is about ‘democratic inclusion’</a:t>
            </a:r>
          </a:p>
          <a:p>
            <a:r>
              <a:rPr lang="en-GB" dirty="0" smtClean="0">
                <a:solidFill>
                  <a:srgbClr val="FF0000"/>
                </a:solidFill>
              </a:rPr>
              <a:t>Because</a:t>
            </a:r>
            <a:r>
              <a:rPr lang="en-GB" dirty="0" smtClean="0"/>
              <a:t> the scatter gun thing will probably get you </a:t>
            </a:r>
            <a:r>
              <a:rPr lang="en-GB" i="1" dirty="0" smtClean="0"/>
              <a:t>something</a:t>
            </a:r>
          </a:p>
          <a:p>
            <a:r>
              <a:rPr lang="en-GB" dirty="0" smtClean="0">
                <a:solidFill>
                  <a:srgbClr val="FF0000"/>
                </a:solidFill>
              </a:rPr>
              <a:t>Because </a:t>
            </a:r>
            <a:r>
              <a:rPr lang="en-GB" dirty="0" smtClean="0"/>
              <a:t>the big stuff can seem a bit scary..?</a:t>
            </a:r>
            <a:endParaRPr lang="en-US" dirty="0"/>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0"/>
            <a:ext cx="9468544" cy="1417638"/>
          </a:xfrm>
        </p:spPr>
        <p:txBody>
          <a:bodyPr>
            <a:normAutofit fontScale="90000"/>
          </a:bodyPr>
          <a:lstStyle/>
          <a:p>
            <a:r>
              <a:rPr lang="en-GB" dirty="0" smtClean="0"/>
              <a:t>And because… does 100 cents somehow actually feel like </a:t>
            </a:r>
            <a:r>
              <a:rPr lang="en-GB" i="1" dirty="0" smtClean="0"/>
              <a:t>more</a:t>
            </a:r>
            <a:r>
              <a:rPr lang="en-GB" dirty="0" smtClean="0"/>
              <a:t> than 1 dollar…?</a:t>
            </a:r>
            <a:endParaRPr lang="en-GB" dirty="0"/>
          </a:p>
        </p:txBody>
      </p:sp>
      <p:sp>
        <p:nvSpPr>
          <p:cNvPr id="3" name="Title 1"/>
          <p:cNvSpPr txBox="1">
            <a:spLocks/>
          </p:cNvSpPr>
          <p:nvPr/>
        </p:nvSpPr>
        <p:spPr>
          <a:xfrm>
            <a:off x="539552" y="4725144"/>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http://images.sciencedaily.com/2009/01/090121155320-large.jpg"/>
          <p:cNvPicPr>
            <a:picLocks noChangeAspect="1" noChangeArrowheads="1"/>
          </p:cNvPicPr>
          <p:nvPr/>
        </p:nvPicPr>
        <p:blipFill>
          <a:blip r:embed="rId2" cstate="print"/>
          <a:srcRect/>
          <a:stretch>
            <a:fillRect/>
          </a:stretch>
        </p:blipFill>
        <p:spPr bwMode="auto">
          <a:xfrm>
            <a:off x="2559071" y="1484783"/>
            <a:ext cx="2860530" cy="3780000"/>
          </a:xfrm>
          <a:prstGeom prst="rect">
            <a:avLst/>
          </a:prstGeom>
          <a:noFill/>
        </p:spPr>
      </p:pic>
      <p:sp>
        <p:nvSpPr>
          <p:cNvPr id="5" name="Title 1"/>
          <p:cNvSpPr txBox="1">
            <a:spLocks/>
          </p:cNvSpPr>
          <p:nvPr/>
        </p:nvSpPr>
        <p:spPr>
          <a:xfrm>
            <a:off x="539552" y="5373216"/>
            <a:ext cx="8229600" cy="1143000"/>
          </a:xfrm>
          <a:prstGeom prst="rect">
            <a:avLst/>
          </a:prstGeom>
        </p:spPr>
        <p:txBody>
          <a:bodyPr vert="horz" lIns="91440" tIns="45720" rIns="91440" bIns="45720" rtlCol="0" anchor="ctr">
            <a:noAutofit/>
          </a:bodyPr>
          <a:lstStyle/>
          <a:p>
            <a:pPr lvl="0" algn="ctr">
              <a:spcBef>
                <a:spcPct val="0"/>
              </a:spcBef>
            </a:pPr>
            <a:r>
              <a:rPr lang="en-GB" sz="3600" i="1" dirty="0" smtClean="0">
                <a:latin typeface="+mj-lt"/>
                <a:ea typeface="+mj-ea"/>
                <a:cs typeface="+mj-cs"/>
              </a:rPr>
              <a:t> </a:t>
            </a:r>
            <a:r>
              <a:rPr lang="en-GB" sz="2400" i="1" dirty="0" smtClean="0"/>
              <a:t>Furlong, E. E., &amp; </a:t>
            </a:r>
            <a:r>
              <a:rPr lang="en-GB" sz="2400" i="1" dirty="0" err="1" smtClean="0"/>
              <a:t>Opfer</a:t>
            </a:r>
            <a:r>
              <a:rPr lang="en-GB" sz="2400" i="1" dirty="0" smtClean="0"/>
              <a:t>, J. E. (2009). Cognitive constraints on how economic rewards affect cooperation. </a:t>
            </a:r>
            <a:r>
              <a:rPr lang="en-GB" sz="2400" i="1" u="sng" dirty="0" smtClean="0"/>
              <a:t>Psychological Science</a:t>
            </a:r>
            <a:r>
              <a:rPr lang="en-GB" sz="2400" i="1" dirty="0" smtClean="0"/>
              <a:t>, 20, 11 - 16.  </a:t>
            </a:r>
            <a:endParaRPr kumimoji="0" lang="en-GB" sz="24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GB" dirty="0" smtClean="0"/>
              <a:t> So focus on the big stuff/ maximum ROI </a:t>
            </a:r>
            <a:r>
              <a:rPr lang="en-GB" i="1" dirty="0" smtClean="0"/>
              <a:t> </a:t>
            </a:r>
            <a:endParaRPr lang="en-GB" i="1" dirty="0"/>
          </a:p>
        </p:txBody>
      </p:sp>
      <p:sp>
        <p:nvSpPr>
          <p:cNvPr id="9" name="Content Placeholder 8"/>
          <p:cNvSpPr>
            <a:spLocks noGrp="1"/>
          </p:cNvSpPr>
          <p:nvPr>
            <p:ph idx="1"/>
          </p:nvPr>
        </p:nvSpPr>
        <p:spPr/>
        <p:txBody>
          <a:bodyPr>
            <a:normAutofit/>
          </a:bodyPr>
          <a:lstStyle/>
          <a:p>
            <a:endParaRPr lang="en-GB" dirty="0" smtClean="0"/>
          </a:p>
          <a:p>
            <a:r>
              <a:rPr lang="en-GB" dirty="0" smtClean="0"/>
              <a:t>358 billionaires have more money than the world’s poorest 2.5 billion people, more than the annual income of countries with 45% of the global population</a:t>
            </a:r>
          </a:p>
          <a:p>
            <a:endParaRPr lang="en-GB" dirty="0" smtClean="0"/>
          </a:p>
          <a:p>
            <a:r>
              <a:rPr lang="en-GB" dirty="0" smtClean="0"/>
              <a:t>the richest 10% account for 85% of the world’s wealth </a:t>
            </a:r>
          </a:p>
          <a:p>
            <a:endParaRPr lang="en-GB" dirty="0"/>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Easier to raise  …</a:t>
            </a:r>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normAutofit/>
          </a:bodyPr>
          <a:lstStyle/>
          <a:p>
            <a:r>
              <a:rPr lang="en-GB" dirty="0" smtClean="0"/>
              <a:t>Principle 3: Flexibility of approach</a:t>
            </a:r>
            <a:endParaRPr lang="en-US" dirty="0"/>
          </a:p>
        </p:txBody>
      </p:sp>
      <p:pic>
        <p:nvPicPr>
          <p:cNvPr id="144386" name="Picture 2" descr="http://carreon.com.au/coaching/wp-content/uploads/sites/5/2013/04/behavioural-flexibility.jpg"/>
          <p:cNvPicPr>
            <a:picLocks noChangeAspect="1" noChangeArrowheads="1"/>
          </p:cNvPicPr>
          <p:nvPr/>
        </p:nvPicPr>
        <p:blipFill>
          <a:blip r:embed="rId2" cstate="print"/>
          <a:srcRect/>
          <a:stretch>
            <a:fillRect/>
          </a:stretch>
        </p:blipFill>
        <p:spPr bwMode="auto">
          <a:xfrm>
            <a:off x="1619672" y="1628800"/>
            <a:ext cx="5669279" cy="5669280"/>
          </a:xfrm>
          <a:prstGeom prst="rect">
            <a:avLst/>
          </a:prstGeom>
          <a:noFill/>
        </p:spPr>
      </p:pic>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Course contents</a:t>
            </a:r>
            <a:endParaRPr lang="en-GB" dirty="0"/>
          </a:p>
        </p:txBody>
      </p:sp>
      <p:sp>
        <p:nvSpPr>
          <p:cNvPr id="3" name="Content Placeholder 2"/>
          <p:cNvSpPr>
            <a:spLocks noGrp="1"/>
          </p:cNvSpPr>
          <p:nvPr>
            <p:ph idx="1"/>
          </p:nvPr>
        </p:nvSpPr>
        <p:spPr>
          <a:xfrm>
            <a:off x="395536" y="1196752"/>
            <a:ext cx="8229600" cy="4525963"/>
          </a:xfrm>
        </p:spPr>
        <p:txBody>
          <a:bodyPr>
            <a:normAutofit fontScale="85000" lnSpcReduction="20000"/>
          </a:bodyPr>
          <a:lstStyle/>
          <a:p>
            <a:pPr marL="514350" indent="-514350">
              <a:buFont typeface="+mj-lt"/>
              <a:buAutoNum type="arabicPeriod"/>
            </a:pPr>
            <a:r>
              <a:rPr lang="en-GB" dirty="0" smtClean="0"/>
              <a:t>Introduction</a:t>
            </a:r>
          </a:p>
          <a:p>
            <a:pPr marL="514350" indent="-514350">
              <a:buFont typeface="+mj-lt"/>
              <a:buAutoNum type="arabicPeriod"/>
            </a:pPr>
            <a:r>
              <a:rPr lang="en-GB" dirty="0" smtClean="0"/>
              <a:t>Session 1: Fundamental principles for success</a:t>
            </a:r>
          </a:p>
          <a:p>
            <a:pPr marL="514350" indent="-514350">
              <a:buFont typeface="+mj-lt"/>
              <a:buAutoNum type="arabicPeriod"/>
            </a:pPr>
            <a:r>
              <a:rPr lang="en-GB" dirty="0" smtClean="0"/>
              <a:t>Session 2: Overview of types of funding available</a:t>
            </a:r>
          </a:p>
          <a:p>
            <a:pPr marL="514350" indent="-514350">
              <a:buFont typeface="+mj-lt"/>
              <a:buAutoNum type="arabicPeriod"/>
            </a:pPr>
            <a:r>
              <a:rPr lang="en-GB" dirty="0" smtClean="0"/>
              <a:t>Presentation from ARTIS</a:t>
            </a:r>
          </a:p>
          <a:p>
            <a:pPr marL="514350" indent="-514350">
              <a:buFont typeface="+mj-lt"/>
              <a:buAutoNum type="arabicPeriod"/>
            </a:pPr>
            <a:r>
              <a:rPr lang="en-GB" dirty="0" smtClean="0"/>
              <a:t>Some techniques and procedures applicable to each type of funder</a:t>
            </a:r>
          </a:p>
          <a:p>
            <a:pPr marL="514350" indent="-514350">
              <a:buFont typeface="+mj-lt"/>
              <a:buAutoNum type="arabicPeriod"/>
            </a:pPr>
            <a:r>
              <a:rPr lang="en-GB" dirty="0" smtClean="0"/>
              <a:t>Presentation from Crowd Funder UK on crowd funding</a:t>
            </a:r>
          </a:p>
          <a:p>
            <a:pPr marL="514350" indent="-514350">
              <a:buFont typeface="+mj-lt"/>
              <a:buAutoNum type="arabicPeriod"/>
            </a:pPr>
            <a:r>
              <a:rPr lang="en-GB" dirty="0" smtClean="0"/>
              <a:t>Presentation and case study on funding success from Bristol Zoological Society</a:t>
            </a:r>
          </a:p>
          <a:p>
            <a:pPr marL="514350" indent="-514350">
              <a:buFont typeface="+mj-lt"/>
              <a:buAutoNum type="arabicPeriod"/>
            </a:pPr>
            <a:r>
              <a:rPr lang="en-GB" dirty="0" smtClean="0"/>
              <a:t>Group Exercises</a:t>
            </a:r>
          </a:p>
          <a:p>
            <a:pPr>
              <a:buNone/>
            </a:pPr>
            <a:endParaRPr lang="en-GB" dirty="0"/>
          </a:p>
        </p:txBody>
      </p:sp>
      <p:sp>
        <p:nvSpPr>
          <p:cNvPr id="4" name="Title 1"/>
          <p:cNvSpPr txBox="1">
            <a:spLocks/>
          </p:cNvSpPr>
          <p:nvPr/>
        </p:nvSpPr>
        <p:spPr>
          <a:xfrm>
            <a:off x="539552" y="5426968"/>
            <a:ext cx="8229600" cy="1431032"/>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GB" sz="4400" b="0" i="0" u="none" strike="noStrike" kern="1200" cap="none" spc="0" normalizeH="0" baseline="0" noProof="0" dirty="0" smtClean="0">
                <a:ln>
                  <a:noFill/>
                </a:ln>
                <a:solidFill>
                  <a:srgbClr val="FF0000"/>
                </a:solidFill>
                <a:effectLst/>
                <a:uLnTx/>
                <a:uFillTx/>
                <a:latin typeface="+mj-lt"/>
                <a:ea typeface="+mj-ea"/>
                <a:cs typeface="+mj-cs"/>
              </a:rPr>
              <a:t>Please</a:t>
            </a:r>
            <a:r>
              <a:rPr kumimoji="0" lang="en-GB" sz="4400" b="0" i="0" u="none" strike="noStrike" kern="1200" cap="none" spc="0" normalizeH="0" noProof="0" dirty="0" smtClean="0">
                <a:ln>
                  <a:noFill/>
                </a:ln>
                <a:solidFill>
                  <a:srgbClr val="FF0000"/>
                </a:solidFill>
                <a:effectLst/>
                <a:uLnTx/>
                <a:uFillTx/>
                <a:latin typeface="+mj-lt"/>
                <a:ea typeface="+mj-ea"/>
                <a:cs typeface="+mj-cs"/>
              </a:rPr>
              <a:t> ask questions as we go along, interrupt at </a:t>
            </a:r>
            <a:r>
              <a:rPr kumimoji="0" lang="en-GB" sz="4400" b="0" i="0" u="sng" strike="noStrike" kern="1200" cap="none" spc="0" normalizeH="0" noProof="0" dirty="0" smtClean="0">
                <a:ln>
                  <a:noFill/>
                </a:ln>
                <a:solidFill>
                  <a:srgbClr val="FF0000"/>
                </a:solidFill>
                <a:effectLst/>
                <a:uLnTx/>
                <a:uFillTx/>
                <a:latin typeface="+mj-lt"/>
                <a:ea typeface="+mj-ea"/>
                <a:cs typeface="+mj-cs"/>
              </a:rPr>
              <a:t>any</a:t>
            </a:r>
            <a:r>
              <a:rPr kumimoji="0" lang="en-GB" sz="4400" b="0" i="0" u="none" strike="noStrike" kern="1200" cap="none" spc="0" normalizeH="0" noProof="0" dirty="0" smtClean="0">
                <a:ln>
                  <a:noFill/>
                </a:ln>
                <a:solidFill>
                  <a:srgbClr val="FF0000"/>
                </a:solidFill>
                <a:effectLst/>
                <a:uLnTx/>
                <a:uFillTx/>
                <a:latin typeface="+mj-lt"/>
                <a:ea typeface="+mj-ea"/>
                <a:cs typeface="+mj-cs"/>
              </a:rPr>
              <a:t> point </a:t>
            </a:r>
            <a:endParaRPr kumimoji="0" lang="en-GB" sz="4400" b="0" i="1"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fontScale="90000"/>
          </a:bodyPr>
          <a:lstStyle/>
          <a:p>
            <a:r>
              <a:rPr lang="en-GB" i="1" dirty="0" smtClean="0"/>
              <a:t> </a:t>
            </a:r>
            <a:r>
              <a:rPr lang="en-GB" dirty="0" smtClean="0"/>
              <a:t> </a:t>
            </a:r>
            <a:r>
              <a:rPr lang="en-GB" i="1" dirty="0" err="1" smtClean="0"/>
              <a:t>Ailuropoda</a:t>
            </a:r>
            <a:r>
              <a:rPr lang="en-GB" i="1" dirty="0" smtClean="0"/>
              <a:t> </a:t>
            </a:r>
            <a:r>
              <a:rPr lang="en-GB" i="1" dirty="0" err="1" smtClean="0"/>
              <a:t>melanoleuca</a:t>
            </a:r>
            <a:r>
              <a:rPr lang="en-GB" i="1" dirty="0" smtClean="0"/>
              <a:t> </a:t>
            </a:r>
            <a:r>
              <a:rPr lang="en-GB" dirty="0" smtClean="0"/>
              <a:t>or </a:t>
            </a:r>
            <a:r>
              <a:rPr lang="en-GB" i="1" dirty="0" err="1" smtClean="0"/>
              <a:t>Rattus</a:t>
            </a:r>
            <a:r>
              <a:rPr lang="en-GB" i="1" dirty="0" smtClean="0"/>
              <a:t> </a:t>
            </a:r>
            <a:r>
              <a:rPr lang="en-GB" i="1" dirty="0" err="1" smtClean="0"/>
              <a:t>norvegicus</a:t>
            </a:r>
            <a:r>
              <a:rPr lang="en-GB" i="1" dirty="0" smtClean="0"/>
              <a:t>…?</a:t>
            </a:r>
            <a:br>
              <a:rPr lang="en-GB" i="1" dirty="0" smtClean="0"/>
            </a:br>
            <a:endParaRPr lang="en-GB" i="1" dirty="0"/>
          </a:p>
        </p:txBody>
      </p:sp>
      <p:sp>
        <p:nvSpPr>
          <p:cNvPr id="1026" name="AutoShape 2" descr="data:image/jpeg;base64,/9j/4AAQSkZJRgABAQAAAQABAAD/2wCEAAkGBhQSEBUTExQWFRUVFxkVFRgWFxUUFBUWFBQXFRUVFBcXHCYeFxkjGRQVHy8gIycpLCwsFR4xNTAqNSYrLCkBCQoKDgwOFw8PFykcHBwpKSkpKSkpKSkpKSksKSwpLCkpKSksKSkpKSkpKSksKSwsLCkpKSwpKSksKSkpKSkpLP/AABEIALABHgMBIgACEQEDEQH/xAAcAAACAgMBAQAAAAAAAAAAAAAEBQIDAQYHAAj/xAA/EAABAwIDBAgDBwMDBAMAAAABAAIRAyEEEjEFQVFhBhMicYGRofCxwdEHFDJCUuHxI2KSFXKCM1OishYXQ//EABkBAAMBAQEAAAAAAAAAAAAAAAECAwAEBf/EACERAAICAwEBAAIDAAAAAAAAAAABAhEDITESQSJREzJx/9oADAMBAAIRAxEAPwDT6FDQo50QqaAkIo0rLynNs53LYFRxWVybUcUHJRiKQ3KzCuhTyYraZmtF2040QecNF9yuxLt61zbm0IsCurDG1Q0UZ2lt6JazzS8dIKlr6e4StzpWF2KEV8K+UbPh9vdY2Hfi/ZV9S5xstep1CDK3TY9YPYHRyKnOPnaJyVcBqOzShsVQKY7W2sKZDR3lUCoH3HCVnjaj6AroDw+DJTjD4YZb6q3Z+EBUtqUi0T5rncm3Qjdi7G05EIejhbym2FpghZrUINgmUq0NF0Bh8KLnZtVZUoqNNpGqLM9FQoXROHwisoI+mzgkYrYM5lroN7iEfiCqOolKmLYK6pZQY1FPwUKlrLwVrXwKDMFRBKZfdwltJ8RCIdiCd6RqzFwrblXUYhOvgo/DlBfiArLlB9MxZFuobyqXJrswuLoN1CrUBWMUZdCEqNKskPRl7kM8LJcqSbqgUiYEKTakrAKIp4ayzlRjYKXZCprYwkwrcPUzIPHWNlypC0Xt5rL22sgaVco5tSyZh4CYivAM2WnY2rLitk2qDlK1V+q6sMaRWBWvLJWArjmQF1X7Hei9LG063WEg03NiN4cDPw+K5WV0T7EtsmjjXU/y1GX5Zbj4nzWq+gZ0Z32MYR7iX1KpJNoLRHLRY/8ApDCgdirWaeJLXDxGVbtTxQKMp1U4DmTPsnr0yclRjxzlpS/anQjEtac1IkDUiCF2BtRT6xSeGLEcEfOQwxpmDI5ELD63Fd62t0bw+JvVpgujKHCxHdzXOuk32VvZL6DusYPyn8YEGTzAj1UJYXHfRPLRz5rpKtdSkQjKmAyWNjvBCDpul0Bc7tg6SbRMwmGGZClTpABV1KwCCtE27K8fAHNDYUGVVi8VmRmApys2kg/C/qbIaphEwrPAVbXghQT2LYpqS1Sp3RGKpygKjyLK6Q6Zb93kpzhKMNS3BlMWYmLJlT6LJkcVWjVCVas6KWMfKqa8Qso7GAMTrKi1wKtxESl9Qw5PVjrZOtShQp4eRKm0yrGugKi0bgN1UFMaAsl9WrLhCNovslkZhmFPBVYwymuzcKMt0FiIDoC5lK3o30XMMJlhSIQFd4TPo7sd+JqBjBM6ncBxJVKb4GrBTs91d2Sm0uJ4A6cTC1PauzuqeWmQd4IIjzX090e6L0sLSyNEuI7TvzE9/Bc86ffZQ6q91XDv1kljoA0/Ku7HDytlYxo4q5RAV+LwxpvLHatMHwV2ycCatQAaDVMxgvCbGLwLarcejHRgsrU3DcZPOOPLkitibK5dy3PZmDi6mpbLOFI2WhUtKOoYnil+Fbb37CMbSCrZGg5tZTFVBEkQsmonsAwbUU21Up+9QrGYzmj0Av6VdC6eLa5zexV/UBryI56SuJ19m1MPWcyq3K4G/jcei+haWJlIumHRpmMokgRUbJYRvjceKnPEnzojRx2pjIalzqxcpPN4RFOjC8+WiPARlElNsLYKNKFnEaWUbvorZOq6VinSIQVLFmbon74IgJXEB6pU3IeuApEyvPpWTptaMV064CoxGKVNWkRdUhXUfpRItdj7QqTjSh6rCiMNQlPoei+i+V6tRm6l1WVYc4ofQlNMQr6gBCoLl4P3ISFZQBBRbX2Q1VhUGkorZjaaBMwNFVtHDAd6wcXcwgcRiC511zxVGf5Owd1EuMazYDiTou39A+jf3TDDOP6j+0/lMQ3wWl/ZzsAVqprPEsp/hne+3nAXU31IXbijStlsaLDUQWPd2SrXHmhMQZVrK0cY2n0LNStVdDjmJO+3syvbA6E1KdST+Hu4LqjsCJnipDDDdoFJuxkqFGB2ZlA7k1oUYVzKYlXFiCQ9l2Fdu8vijB/NrIBkaGxRdKp75clS9E2gqnw996Hrjz+KmK+7fzUajr6JosRoBxJnRLtpbXp4Zmaq8MG6dSeXFOKjNVwv7SsfUqY0sJ7LAA0A2vr4yqrRM69srpZQrD+nVa499xruN9JWwYXETfcvmOhVqYdzKjczXCHCxAINxrqPiLrr3RPpw2s0NdZ+8cL/ALJkZmu9Pthfdsc8j8FX+q3/AJE5h4On0SA4my7Xt/YTNoYU05h47VNx/K6NDyOhXCtr7Mq4as6lVaWuad+hHEHeCuPNip38JOJa3FQVc7FSlRfZQzk6LkcBKGM3UDxVWHYd6Z4fDByFUB6BGPKJo4hEP2bZLa7Mso0KthGJcCEGGXQzsVuTLZ7ZTuQ/Aaph5VuAoJqcCCrKGCy3U5S0b3oEq4O0oOrRT50EJfiaMmyXHL9mUhV92lWUsCd6PYwb0S0BVbN6AhgxCErYYAorFVSNEurYlLFOwoJo0Srn4BxIDRmLjAAElW4rsgQFt/2d7PbWqmo4f9KCJ/UZv6FPGHqQ6TZvXR/ZbcNh2U2gCB2ubiLnzRtWpZRq1FA1F1nUkRdWhCOrE9/PRXPqIZ9bmkkx0YqvgcSq6b/VV1H6++SxQN4m3zCRDMLFlJjreN/FUVKoBAJ1v4qAxABLTE7uaazBObv92VlOpEXtpzQ7jIgwffqsNq24jlrbisYO61piTB8pVouDySxlaLEDw+YRjcUI3CPhx7k0XsnJEMZiYaeMFcC6XYpzsU8kiSdRbunmu44yuDI9+C450/2WKdbO0yHXNiMs6D4ro+ERE3F5wM2axBInsnKCB3Wm3Pctu6A0m1cc22UREdok75J08+K0nD1Iuui/ZLhs2JfUOjRA7z81THsEjqdGi6m7sz4++5Z6Q9GaW0KOSqIeLsePxNdHqOIV9OqJjXgjm1QAmlFMQ+edv9E6+DqmnWbH6XCSx44td8teSxs7Z07l9B4/B08TTdSqsD2HUHceLTuI4hco2xsJ2BrGmZLDem8/mbzjRw0I+oXnZ8TjtCy5oQVtk5RZSwlFw3JjVxQssDENXNWiO2V1KkBK8XRBuUwq1AdELXFroVQFo1rFUwCjdluM20UcXhJKP2fSyiFRrRVvQ4wzwBdTr1RCBfWi29eDCVJkqLc5JhWPo2sotVpqCEi0EW1RFlGi4qdRslH4XDhM56DYvqU+IQGJw4TzGYdLMS1GEmZEjiw4AHWV17onswYfCsbEEjM7vdf6LmXRfYfW4xn6WHMfDcuwTZdmKHlWdcEV1Hqhz1ZUQzo4Is6EeqVR70Q7q3uFGpWQr60nefP4KbZRIsrzyj3ohTWt/tv5A2V3VNOpuOHoISnG48MdobXIgkxxHHVFIVjvD1pMuFz/AB6wrCG52u3xGu7X5BazhukIDnd8b5A5Dvum7cUx8Q6LW5OuZ46SsEa1XZmkd+m/ePfNUtdFuU+PzVDseYuN0OHGN4PdHmrfvMwWxwvoeR9O5OhWSNUWIN5HwsSr6NUGOMGwvF9EtrOOXTXh73qoVrzvA38O8b/ohxg6H7QMfstN6T7KdiGEWkC3Egd+79+S22qC4T5aERyQOIpCAAYB1gST4jxtzVkyDOP4LotiHvyhh113cz5Ls/RLYYwmHDRdxu86SYjyXsFSaALD4yEzpVhujwkj3zVo6FYww745eM+Uo3drb070rNYR7sqsVjnNaY4HmYg6DiroRjynjQBc6e/HRLdoYuhiWuo1hIdobAggkAtO5wM+zfm3TPp5VogCi0SbkuEwLSCJmbjgtFr9Nq9Uy572ybFpIAMzClNx4FJs23bWyHYau+kTmAPZdEZmm7XeRvzlJ8XScNFs/R7pE/FYNrMSc5g5S4CQAYDghDhgSRrFu9eXkioO1whJtCnZjiwZ3X7TWNGt3aujkAY5kcFY2mSYOoMIwUAYy/qt36T3WlXVILnO4k/spSkBsEdhBCoqUyDZE1cSAqWV51WAkyzD4I6lFdTCMwrWspdY7V0im3juNQ/2i8cT3IGviAEs40xWC1nQqm4lCY3HiYQbcXdFRKJaHAI1RVPFwkrcTZTZVlK4godVMRKU4ypdRfi4Qj3Ep4RCkdF+zbZuVtSs4HM6ADfTXTvW6VHpdsDC9XhwzgP5RL6i7bqKR3wM1Km5DOd70WX1uH7+KHqm1ojvukbKpFFUm/s+7/BCVKgmLjz3birqr7W379P4QVWp4wTPJTZRB1I+O/hfeOP8L1bDsAl8Rr4+KGo4jiNL6QJ3CBwKLcczbieImO7u/dPFk5I17GNa6RTyyCCMsDnyJm5nlBS3AbQFPK2qCCZg6/mt8x4LYsRhWtYTu/MABOhHzWp7TpSDIiTDmHt3GjhcRqqNWJdG4jEQIB4TvHI8r/FWMxm468DIt8/fBaRsnb5pPDXutMZrkjd2gb94WyVauYBwM7wR5exyWqjWNaz5GZvxn2OaCqVT3ec93vkh24shtt1x848zZeqvBHwg8tO76JXsw1wNYlhaDPI/LgVRiKhPuHHkZ0QGAxpn8Ug8oPcedkwq3Hv0VcZORXW2kG03HeLeQvE23+qSYTpmC7dbTS9tRNz3o/FUZmN4A85Gnj6LS9odGnNk0zpeLgchz13qtuxDoeG6RtLb7tLWnj8lCrthsAzxuLCbzIm65dh+kdSm45jIFhNvTcIHqm9PpE157TRYEbxLo0AGgtH8qnoShltlzMRd0S24c2QYJM2PKEiw/Qtz873Oy0WEEQO1UJFmiNIEyfLWz52Na0Z6dEVC0iZcLCD2hf0jeqz0h+8NDXNNMtNg0y2T+qBItOojmpzkqDv4DbMxTW1HiwyjI0aARaPimb2RTLgQSGkwLmQLAzHzQ1DqhVysIFZ0kNsW5mflvaeWljcRCKxm1KpZkqQ78l2gPDjI7OSRu4TZcSxqXSTSMYUDq2y7LIO4mADlBtcklvkDxUa2BIvnpxMCXhpnh2w2T3LOCrvpC7XyezPVOIAbYDtNOkbvRNsFtt7zanRe6IP9LLVGsDqzqIAvprdM8KkKxPW6O1z/APmd+9pmOF7qzDbAfTOaux7WDQEEOqOP4WM4knUjQTyWwjb72ZWPFIhwlop08oA39onJAEzkzRxGqDwW0zWFSob0JIpimbsyuGao9s5jIFrkAC4uJf8AgSBQm2gyo49Y5ro0nKWsAFg1s2AAsAlVStuW2bXw9JzBVdWpvpk5Q7MWPB0gsg3m0ZJ7kifs6mH/AIyB/c0hw7wGksGl3NBv+Ai653ibZkrEP+lvqvysEzfkANSeQUqmGoUjGZ1d41ywyiDwzCXP/wCOXkU6xWBL2lja2Ga3e3rgwmNM5qhpcRfWw3AKql0LxBEtax44srUH/B6by18GuhFUxBJmAOAAgDu/eSpMxKYY/oxiWtn7vWI4tpvcPNoISCCCQZB4GxSuIejAVZKIGHS7CmSnlIWRukB6OvYd4iAouehsHTgXKKLZVLtHdj4D1CqH2FtOZCJqNQ7mx7slLAlWeUa7vOFRUpidWzznzEIss3WB5R8la2l748e5LQbARhCItN/lIPcOasaIGu/SZHmr6rRv03EWHxjj5JbWrtbF9fWe7fb1TKIrZXjKMmZHL0IsTM6+SX4tkNJN44tzRBtuJt46pVtzpM2mYEuJiO4TdIMV0xJblaBrMmxsbb7/AMK8URbNhxuy6bxJ7PMGQSdJkSDrwSujtCph3FrCSyYIcRPeAfgtbxO2Xv1c+OGYlvgCVXU2iTbhvhUpCWbzS2w2pMHKdSOBEXCt++y2DqLtI98vVaAyu7XNp7kI/DbbcLEyPVI4Bs2ejtPt8HHTgffPuTjDbUtlO/tN87t8PhC1GljGvgnxO8cHIvCvMjhGu/fB9UqTTMbHiqj2mZt9BAPx81gYzNY2B89wS/aGMORp13EcncO5KquOqbmm4gctxnzV1JLpOg7EdHaVUyALmdYiePr5Kih0UaYg6EiRy5b5B9FjDV6p4XgQTp5I9uJLNT/P8Eqcs2NAcqCqjaeGomASTu3nctfFFxcHi3/rPNske+d5YzHHrmkkkZfW+oQ20cZLSG77u45TaB3lRnkcuCpv4XP2cWHMwSQc2VxGadS5rp1nxVn+qNqFocSHAss7SGVA+Ij/AHDxUsLs14wxdJzEZxJNgBLbcxfUWcEB1fWw0ASQSLiXbyAdOyfMEGdVou9WG7DmYcNYDUDq7tczZaxvKoWnNU74aY3lexe0iQLVGMbDgKT6bWA/qjqrnW5J70qw1Oo2cryHN3GxtqORB71YNsl0Coy/FtnidbjWd4IIPBUTfAeRtiNtUajQKzHZnCDVbkbVDTAGcDsvzCeDsv5oKswOArUi6pRq5qIAcXNaXVG8+qEuB/8AHml2DwTal6NQAiZFQX8xv5wCizhqtECpJDm6uY9wIE2Jdq3hB+CLf1gaooobZDyeq7B06x0GuTvI/SP7WmdbnRbNsl9GrDMVRHWADK5pextRtgHtNMtDjoDIBFgUnrV24hoqPaDWmA7KDUeWxIflgVbEGTcRrFlBm0vurXCo5xBMspENuSIkPcC4MjgTMwCYJDKNq/gKvhtWJ2FQDczXVKcOmXEODgY/pzYu/CY/M3MdRZJNq7MZRYHZA2m+33imA4E721GtAydzYNvwnQa9iOldYvzddl4NaAWgbgAQY171HZ+3alNxdTd+Oc7Tdj5OjmRBHLmi8dm8MtxvXU2ZmuJpk2qU3ksnvH4TydB5WS11d7jJe9x/ucXH1KaO2pTDusotdh6ps9rDnovndkfcD+05hwhZOKoVPxtFJ/6qY/pnm6l+X/ifBRlhl8DTQJRxdRwhz3Fo/LJy+Qsjm1bKRwGXtAtczTOw5mHx3HkYK8aK5p2tE2zrNNqIaxepjepExvIXRR3rQO8EShn7xx8P3RNapHy/eyQbZ2+2mIDr7t/ih5H9B1ZzQb8rfA9yW7S6U0qGrgTvjXuHO65xtvpnVe/suge+S1yvjnPMuJPqqKAjmbxtn7Qi+WsA11Mz5g8OS1bF7bqvMlzovvO8zr70SuPcqTinJtslWql1ye6foqj5jvUhz+SkxnFEBTBWSL8lPJfhwurNN0911qMRa33HyVrGHdPMKOYcfn5bwouxH8xCKMGUiQZvzT7Z2KDhE/sR79VqzcXxPxV9LGkbyVnTAbc7HgQIn9rKOIxs6e/qlGz8aHGCFseGwLXgFceVuPScnQNg2FZxNNx1TH7sGoGrXuuP6TexZjMNGR7pgOgxwIP0Q2CbmqibC5PIREeUBO61Rr6TmEagx3i4PmAgauE6tggElwHaGh5DhebK8W2hlwZ1tqwIN53nW+srVsNXySIm9uRaYBHCdPEK12Y6qQY0g5gc2oIi4Igggi9wLzv3p8aptDJUM8FUFdrn02kVKRzESP8Ap6AzaS0iNBYjhcbEMLSarh2RGW2Uh82BPK5nkJvM42Tihhq3Wtc6BZzSwQ5jtZOe3l81te0sCGBr6VTLTfMAlwEkZosIiBv4HmupW4/4B6ZpQbTqF13NdlO8SYu05tHCYBtztvb7Cxlek99KpTfUdlY+kHO6uaZeASC5pBmW3FrWKxjxo6GFouTlY7I42a6W9qN2qXv2oWZnEEVgC1kFwDA7VzZMtmZ4zCVOx4uyXSXpO8VDTou6trZYRTApkzBcczYcWudJgngtca9znTc8ST8/mnWHxFHEOyYtvVud+HE0mgOB416YhtRvFwyuGpLtEVtvoDisNSNWW1aTT2nMcTlEwHOa4WHO8KkU+D8NfLyL/GT87/uvEDUgeULFKle5A8R6xf0Xqj+BHhp5lOjFzHnT4OlRpug7x74qppnULOUg70bMONnY3K4Oa7q3aF1ssG0OBs5vIz3FPa+1qIu1kutJZTBYTvLWVHdgaWAPLLotPw5l7ZcWjMO0B+GN8LcsPsB1Yk9Yxw/7jW5c3J9Oxa7nEHiufIm+ISdI6rSGUwVDF1IChisQ0AzuWo9JelbaYtqdOFt4RSLM90i6RmkIaQOc68olc22tt99QxNuGnvVU7X2w6q6T+5jilObin4KSdcrwaogqwLGJNavZfEe/qvMPv3vUmuOnv3oiAxMHRSMb5HDx594WH1fT4LLb247uBWMeyjjwOkj9lGo4H38QvcvoskTy7/hJRMVQeCm1h1mO7+FNjrXBtwI8lW545oGMGlz84+qmKfOfRUkhTkRwWMGYcwbfRbNsraAH5h3XIWpUoP8AH1R+HrlsRP08EJQ9KhZKze3VmvGuvr3BKsRQJMBU7N2mwajtHeUazFszSTbfAXm5MEou0iVNMnS2YYkqVLAwfimVPFUoPbBIvADtDxJEC26ZQ/WTJCnL0kJuymrs5o3Jdi8EBlI/VH+VvomleqYnckm1NrgAtGu/l9Smxemxkm2V1v6etgdD37vQ+ippbf8A6You/C1xd3DL2Rz1PpzS3HY8vAG4ed955/RDMozxnyXpY4tFlH9mcRji4jdeeB4x3C6wAXOkzfXSfUrApRqCRymURSpjvHAgj34QqRiMDmlyiOE6cwQu2dGtsNfg8P1kHPTbTfmuHgtNOHbjORwhcYgEiDpu18iF0DY7DV2QQ2ZaKhEG4NKo6oCCdCMyL1snPZqvS3ou/B4t1NhOR/boybupk2bJ1LT2SNbA71rz2GdO/f78SutAs21s4st96oaTY9ZERyY8CO8DguT1aZDu1II7JDhoRYtM6aEXRY0XemQaOM+QPxUsl+Hlu5LDqo0ue/j4FW4NnjHkptjjXZmDbmHWzTDgCC7sybaZhBELc8FhmtpgYc56hOZ8EBkacXX00Ma24a1TxDeoAcXGLsIaDkh4IbOYSLOt5TqqR0pDTJpNP5cwz0nEc+reOGiCJS2zpe1NoyCAQDMQXBvPTU2XP9r4GpXebAAmGjM30ug9odJgSc4c7hlcAIkEzIuZaPJAnb9MgDI+B/c2dQb2vcBCUb4yj2RxXROsDOUEf7m/VDjo7W/SP8m/VM/9dpOZBbU4fjAPmBPscAh8P0gYyew8mZN2xIJ0AFtfRaN8YECu6PVv0j/Jv1Xv/j1be0f5N496u/1un+ipu/M20Ny8OE+a83blMODslS0fmGo03JhiA6PVv0j/ACb9UNjdmvpgF4AnmDJHcUcdt0ifwP0/U3ly1t6niZr2rtgVg2ARlJmSDMgRp3LAFvV2mbrzXeM+9eUrx11/Y+5UUTGQ3z+K85/fz5KE2Xp8EDE21LKs9ykH+KxbmsE8pzO733KICzKICbGDhPcrWFo3nuMhUlqkHTb5yPqETBbKp1DhHA6/VWfeufr80ELeHAwe+Dqstqc58PjuKxjYdnYyYHiZOvNNm7QAFyAOMrTWVxFvp8lI15GvmZ8lKWJSEcbHe1tulwysMAamYJI+U/BI3G97qDXDifT5qRxFrO+R+KeMFHgyVcMtdyvzKnE6x8x5lUNqg8vfFXteJg/Cd3mqIxc2kBp7+XkqyRa30UGubqLcxbzAlembz5W/bwRMQJETfmNfHXRb90C2hGEIMx17mkG5ipSYRr/tPmtCc60j33hbR0Lq5qNYH8tSlU5ARUB+AQYk/wCoPS2hU2djy5twDlcNM7Cbg+hB3GEz+0TZDarG7Rwxmm/L1xbYhxsKkbiT2XD9UcSlX2hACr/c10d7XU2uB+I8EB0Z6R9SKmHqknD1wW1N5YXCM7RytPGBvCRPQVxMRN975THBMsb7jAO+L67oI9VRtHZ5oVXUyQ6LtcLh7DdrmneCLovBYgMAnSecAjfO4x5zfgVKBmDaWgyC0HQ+UlhmDBIt5xKJwr2j8TWtdvu1kwYzQbX5AJbXqkuBkFuUwcrQ4AT2dLXkW5FUGu02quMtkdgSRprNoPI7kBK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8" name="Picture 4" descr="http://t2.gstatic.com/images?q=tbn:ANd9GcTCjIFFmVMC7FpoRwolYs2518pSxAeBtXefKWi0AIb86QzjgO53bw"/>
          <p:cNvPicPr>
            <a:picLocks noChangeAspect="1" noChangeArrowheads="1"/>
          </p:cNvPicPr>
          <p:nvPr/>
        </p:nvPicPr>
        <p:blipFill>
          <a:blip r:embed="rId3" cstate="print"/>
          <a:srcRect/>
          <a:stretch>
            <a:fillRect/>
          </a:stretch>
        </p:blipFill>
        <p:spPr bwMode="auto">
          <a:xfrm>
            <a:off x="251520" y="2060848"/>
            <a:ext cx="4183199" cy="3276032"/>
          </a:xfrm>
          <a:prstGeom prst="rect">
            <a:avLst/>
          </a:prstGeom>
          <a:noFill/>
        </p:spPr>
      </p:pic>
      <p:pic>
        <p:nvPicPr>
          <p:cNvPr id="1030" name="Picture 6" descr="http://t2.gstatic.com/images?q=tbn:ANd9GcRGltFtU0kJvqXTNuWu5sE8MDHaxBEFO81Us91ACWBPHCOpBb-xOg"/>
          <p:cNvPicPr>
            <a:picLocks noChangeAspect="1" noChangeArrowheads="1"/>
          </p:cNvPicPr>
          <p:nvPr/>
        </p:nvPicPr>
        <p:blipFill>
          <a:blip r:embed="rId4" cstate="print"/>
          <a:srcRect/>
          <a:stretch>
            <a:fillRect/>
          </a:stretch>
        </p:blipFill>
        <p:spPr bwMode="auto">
          <a:xfrm>
            <a:off x="4939404" y="1988840"/>
            <a:ext cx="4204596" cy="3528040"/>
          </a:xfrm>
          <a:prstGeom prst="rect">
            <a:avLst/>
          </a:prstGeom>
          <a:noFill/>
        </p:spPr>
      </p:pic>
      <p:sp>
        <p:nvSpPr>
          <p:cNvPr id="6" name="Title 1"/>
          <p:cNvSpPr txBox="1">
            <a:spLocks/>
          </p:cNvSpPr>
          <p:nvPr/>
        </p:nvSpPr>
        <p:spPr>
          <a:xfrm>
            <a:off x="539552" y="5359822"/>
            <a:ext cx="8229600" cy="1498178"/>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1" u="none" strike="noStrike" kern="1200" cap="none" spc="0" normalizeH="0" baseline="0" noProof="0" dirty="0" smtClean="0">
                <a:ln>
                  <a:noFill/>
                </a:ln>
                <a:solidFill>
                  <a:schemeClr val="tx1"/>
                </a:solidFill>
                <a:effectLst/>
                <a:uLnTx/>
                <a:uFillTx/>
                <a:latin typeface="+mj-lt"/>
                <a:ea typeface="+mj-ea"/>
                <a:cs typeface="+mj-cs"/>
              </a:rPr>
              <a:t> </a:t>
            </a:r>
            <a:r>
              <a:rPr lang="en-GB" sz="4400" i="1" noProof="0" dirty="0" smtClean="0">
                <a:latin typeface="+mj-lt"/>
                <a:ea typeface="+mj-ea"/>
                <a:cs typeface="+mj-cs"/>
              </a:rPr>
              <a:t>Opportunistic as where your resource </a:t>
            </a:r>
            <a:r>
              <a:rPr lang="en-GB" sz="4400" i="1" dirty="0" smtClean="0">
                <a:latin typeface="+mj-lt"/>
                <a:ea typeface="+mj-ea"/>
                <a:cs typeface="+mj-cs"/>
              </a:rPr>
              <a:t>comes from – and how you think of your project </a:t>
            </a:r>
            <a:r>
              <a:rPr kumimoji="0" lang="en-GB" sz="4400" b="0" i="1" u="none" strike="noStrike" kern="1200" cap="none" spc="0" normalizeH="0" baseline="0" noProof="0" dirty="0" smtClean="0">
                <a:ln>
                  <a:noFill/>
                </a:ln>
                <a:solidFill>
                  <a:schemeClr val="tx1"/>
                </a:solidFill>
                <a:effectLst/>
                <a:uLnTx/>
                <a:uFillTx/>
                <a:latin typeface="+mj-lt"/>
                <a:ea typeface="+mj-ea"/>
                <a:cs typeface="+mj-cs"/>
              </a:rPr>
              <a:t>…?</a:t>
            </a:r>
            <a:endParaRPr kumimoji="0" lang="en-GB" sz="44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If ‘money’ itself came alive as a person</a:t>
            </a:r>
            <a:endParaRPr lang="en-US" dirty="0"/>
          </a:p>
        </p:txBody>
      </p:sp>
      <p:pic>
        <p:nvPicPr>
          <p:cNvPr id="1026" name="Picture 2" descr="http://static.filmannex.com/users/galleries/294182/images2156_fa_rszd.jpg"/>
          <p:cNvPicPr>
            <a:picLocks noChangeAspect="1" noChangeArrowheads="1"/>
          </p:cNvPicPr>
          <p:nvPr/>
        </p:nvPicPr>
        <p:blipFill>
          <a:blip r:embed="rId2" cstate="print"/>
          <a:srcRect/>
          <a:stretch>
            <a:fillRect/>
          </a:stretch>
        </p:blipFill>
        <p:spPr bwMode="auto">
          <a:xfrm>
            <a:off x="2411760" y="1412776"/>
            <a:ext cx="4165741" cy="4297680"/>
          </a:xfrm>
          <a:prstGeom prst="rect">
            <a:avLst/>
          </a:prstGeom>
          <a:noFill/>
        </p:spPr>
      </p:pic>
      <p:sp>
        <p:nvSpPr>
          <p:cNvPr id="4" name="Title 1"/>
          <p:cNvSpPr txBox="1">
            <a:spLocks/>
          </p:cNvSpPr>
          <p:nvPr/>
        </p:nvSpPr>
        <p:spPr>
          <a:xfrm>
            <a:off x="539552" y="53012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What would </a:t>
            </a:r>
            <a:r>
              <a:rPr kumimoji="0" lang="en-GB" sz="4400" b="1" i="0" u="sng" strike="noStrike" kern="1200" cap="none" spc="0" normalizeH="0" baseline="0" noProof="0" dirty="0" smtClean="0">
                <a:ln>
                  <a:noFill/>
                </a:ln>
                <a:solidFill>
                  <a:schemeClr val="tx1"/>
                </a:solidFill>
                <a:effectLst/>
                <a:uLnTx/>
                <a:uFillTx/>
                <a:latin typeface="+mj-lt"/>
                <a:ea typeface="+mj-ea"/>
                <a:cs typeface="+mj-cs"/>
              </a:rPr>
              <a:t>it</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be</a:t>
            </a:r>
            <a:r>
              <a:rPr kumimoji="0" lang="en-GB" sz="4400" b="0" i="0" u="none" strike="noStrike" kern="1200" cap="none" spc="0" normalizeH="0" noProof="0" dirty="0" smtClean="0">
                <a:ln>
                  <a:noFill/>
                </a:ln>
                <a:solidFill>
                  <a:schemeClr val="tx1"/>
                </a:solidFill>
                <a:effectLst/>
                <a:uLnTx/>
                <a:uFillTx/>
                <a:latin typeface="+mj-lt"/>
                <a:ea typeface="+mj-ea"/>
                <a:cs typeface="+mj-cs"/>
              </a:rPr>
              <a:t> interested in..?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755576" y="980728"/>
          <a:ext cx="7704856" cy="643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85852" y="1571612"/>
            <a:ext cx="7643866" cy="369332"/>
          </a:xfrm>
          <a:prstGeom prst="rect">
            <a:avLst/>
          </a:prstGeom>
          <a:noFill/>
        </p:spPr>
        <p:txBody>
          <a:bodyPr wrap="square" rtlCol="0">
            <a:spAutoFit/>
          </a:bodyPr>
          <a:lstStyle/>
          <a:p>
            <a:endParaRPr lang="en-GB" dirty="0"/>
          </a:p>
        </p:txBody>
      </p:sp>
      <p:sp>
        <p:nvSpPr>
          <p:cNvPr id="8" name="TextBox 7"/>
          <p:cNvSpPr txBox="1"/>
          <p:nvPr/>
        </p:nvSpPr>
        <p:spPr>
          <a:xfrm>
            <a:off x="1619672" y="4077072"/>
            <a:ext cx="7072362" cy="369332"/>
          </a:xfrm>
          <a:prstGeom prst="rect">
            <a:avLst/>
          </a:prstGeom>
          <a:solidFill>
            <a:schemeClr val="bg1"/>
          </a:solidFill>
        </p:spPr>
        <p:txBody>
          <a:bodyPr wrap="square" rtlCol="0">
            <a:spAutoFit/>
          </a:bodyPr>
          <a:lstStyle/>
          <a:p>
            <a:pPr algn="ctr"/>
            <a:r>
              <a:rPr lang="en-GB" b="1" dirty="0" smtClean="0"/>
              <a:t>Place yourself at the crossroads of </a:t>
            </a:r>
            <a:r>
              <a:rPr lang="en-GB" i="1" dirty="0" smtClean="0"/>
              <a:t>all</a:t>
            </a:r>
            <a:r>
              <a:rPr lang="en-GB" b="1" dirty="0" smtClean="0"/>
              <a:t> relevant agenda that attract funds</a:t>
            </a:r>
            <a:endParaRPr lang="en-GB" b="1" dirty="0"/>
          </a:p>
        </p:txBody>
      </p:sp>
      <p:sp>
        <p:nvSpPr>
          <p:cNvPr id="6" name="Title 5"/>
          <p:cNvSpPr>
            <a:spLocks noGrp="1"/>
          </p:cNvSpPr>
          <p:nvPr>
            <p:ph type="title"/>
          </p:nvPr>
        </p:nvSpPr>
        <p:spPr>
          <a:xfrm>
            <a:off x="0" y="0"/>
            <a:ext cx="9144000" cy="1196752"/>
          </a:xfrm>
        </p:spPr>
        <p:txBody>
          <a:bodyPr>
            <a:normAutofit fontScale="90000"/>
          </a:bodyPr>
          <a:lstStyle/>
          <a:p>
            <a:r>
              <a:rPr lang="en-GB" dirty="0" smtClean="0"/>
              <a:t>Plural identities within your in situ project…?</a:t>
            </a:r>
            <a:endParaRPr lang="en-GB"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631EFD4C-D6FF-4A5A-8249-60F207E2816A}"/>
                                            </p:graphicEl>
                                          </p:spTgt>
                                        </p:tgtEl>
                                        <p:attrNameLst>
                                          <p:attrName>style.visibility</p:attrName>
                                        </p:attrNameLst>
                                      </p:cBhvr>
                                      <p:to>
                                        <p:strVal val="visible"/>
                                      </p:to>
                                    </p:set>
                                    <p:animEffect transition="in" filter="fade">
                                      <p:cBhvr>
                                        <p:cTn id="7" dur="2000"/>
                                        <p:tgtEl>
                                          <p:spTgt spid="3">
                                            <p:graphicEl>
                                              <a:dgm id="{631EFD4C-D6FF-4A5A-8249-60F207E2816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F27BB163-CD92-4661-9B2C-249A8204149F}"/>
                                            </p:graphicEl>
                                          </p:spTgt>
                                        </p:tgtEl>
                                        <p:attrNameLst>
                                          <p:attrName>style.visibility</p:attrName>
                                        </p:attrNameLst>
                                      </p:cBhvr>
                                      <p:to>
                                        <p:strVal val="visible"/>
                                      </p:to>
                                    </p:set>
                                    <p:animEffect transition="in" filter="fade">
                                      <p:cBhvr>
                                        <p:cTn id="12" dur="2000"/>
                                        <p:tgtEl>
                                          <p:spTgt spid="3">
                                            <p:graphicEl>
                                              <a:dgm id="{F27BB163-CD92-4661-9B2C-249A8204149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CF93462D-E7C5-4377-9D77-155EDD3F2218}"/>
                                            </p:graphicEl>
                                          </p:spTgt>
                                        </p:tgtEl>
                                        <p:attrNameLst>
                                          <p:attrName>style.visibility</p:attrName>
                                        </p:attrNameLst>
                                      </p:cBhvr>
                                      <p:to>
                                        <p:strVal val="visible"/>
                                      </p:to>
                                    </p:set>
                                    <p:animEffect transition="in" filter="fade">
                                      <p:cBhvr>
                                        <p:cTn id="15" dur="2000"/>
                                        <p:tgtEl>
                                          <p:spTgt spid="3">
                                            <p:graphicEl>
                                              <a:dgm id="{CF93462D-E7C5-4377-9D77-155EDD3F221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B4A91BAC-9702-4D03-A0D0-302062C88A8B}"/>
                                            </p:graphicEl>
                                          </p:spTgt>
                                        </p:tgtEl>
                                        <p:attrNameLst>
                                          <p:attrName>style.visibility</p:attrName>
                                        </p:attrNameLst>
                                      </p:cBhvr>
                                      <p:to>
                                        <p:strVal val="visible"/>
                                      </p:to>
                                    </p:set>
                                    <p:animEffect transition="in" filter="fade">
                                      <p:cBhvr>
                                        <p:cTn id="20" dur="2000"/>
                                        <p:tgtEl>
                                          <p:spTgt spid="3">
                                            <p:graphicEl>
                                              <a:dgm id="{B4A91BAC-9702-4D03-A0D0-302062C88A8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ABCAD5CA-C7C9-4431-B356-1DDA2CC4765E}"/>
                                            </p:graphicEl>
                                          </p:spTgt>
                                        </p:tgtEl>
                                        <p:attrNameLst>
                                          <p:attrName>style.visibility</p:attrName>
                                        </p:attrNameLst>
                                      </p:cBhvr>
                                      <p:to>
                                        <p:strVal val="visible"/>
                                      </p:to>
                                    </p:set>
                                    <p:animEffect transition="in" filter="fade">
                                      <p:cBhvr>
                                        <p:cTn id="23" dur="2000"/>
                                        <p:tgtEl>
                                          <p:spTgt spid="3">
                                            <p:graphicEl>
                                              <a:dgm id="{ABCAD5CA-C7C9-4431-B356-1DDA2CC4765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F17DF237-1155-42BD-9871-4539C2548F4E}"/>
                                            </p:graphicEl>
                                          </p:spTgt>
                                        </p:tgtEl>
                                        <p:attrNameLst>
                                          <p:attrName>style.visibility</p:attrName>
                                        </p:attrNameLst>
                                      </p:cBhvr>
                                      <p:to>
                                        <p:strVal val="visible"/>
                                      </p:to>
                                    </p:set>
                                    <p:animEffect transition="in" filter="fade">
                                      <p:cBhvr>
                                        <p:cTn id="28" dur="2000"/>
                                        <p:tgtEl>
                                          <p:spTgt spid="3">
                                            <p:graphicEl>
                                              <a:dgm id="{F17DF237-1155-42BD-9871-4539C2548F4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82B464D9-5A14-483E-9205-E2972A31CE1C}"/>
                                            </p:graphicEl>
                                          </p:spTgt>
                                        </p:tgtEl>
                                        <p:attrNameLst>
                                          <p:attrName>style.visibility</p:attrName>
                                        </p:attrNameLst>
                                      </p:cBhvr>
                                      <p:to>
                                        <p:strVal val="visible"/>
                                      </p:to>
                                    </p:set>
                                    <p:animEffect transition="in" filter="fade">
                                      <p:cBhvr>
                                        <p:cTn id="31" dur="2000"/>
                                        <p:tgtEl>
                                          <p:spTgt spid="3">
                                            <p:graphicEl>
                                              <a:dgm id="{82B464D9-5A14-483E-9205-E2972A31CE1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88D5967D-4F50-4722-B2FA-D2D12CE3B3A9}"/>
                                            </p:graphicEl>
                                          </p:spTgt>
                                        </p:tgtEl>
                                        <p:attrNameLst>
                                          <p:attrName>style.visibility</p:attrName>
                                        </p:attrNameLst>
                                      </p:cBhvr>
                                      <p:to>
                                        <p:strVal val="visible"/>
                                      </p:to>
                                    </p:set>
                                    <p:animEffect transition="in" filter="fade">
                                      <p:cBhvr>
                                        <p:cTn id="36" dur="2000"/>
                                        <p:tgtEl>
                                          <p:spTgt spid="3">
                                            <p:graphicEl>
                                              <a:dgm id="{88D5967D-4F50-4722-B2FA-D2D12CE3B3A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BEF39B8B-E4C4-4C7C-9D8A-A099E90C7D67}"/>
                                            </p:graphicEl>
                                          </p:spTgt>
                                        </p:tgtEl>
                                        <p:attrNameLst>
                                          <p:attrName>style.visibility</p:attrName>
                                        </p:attrNameLst>
                                      </p:cBhvr>
                                      <p:to>
                                        <p:strVal val="visible"/>
                                      </p:to>
                                    </p:set>
                                    <p:animEffect transition="in" filter="fade">
                                      <p:cBhvr>
                                        <p:cTn id="39" dur="2000"/>
                                        <p:tgtEl>
                                          <p:spTgt spid="3">
                                            <p:graphicEl>
                                              <a:dgm id="{BEF39B8B-E4C4-4C7C-9D8A-A099E90C7D6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graphicEl>
                                              <a:dgm id="{D0310DDB-18E0-42DB-8BDB-A60E0751B9B4}"/>
                                            </p:graphicEl>
                                          </p:spTgt>
                                        </p:tgtEl>
                                        <p:attrNameLst>
                                          <p:attrName>style.visibility</p:attrName>
                                        </p:attrNameLst>
                                      </p:cBhvr>
                                      <p:to>
                                        <p:strVal val="visible"/>
                                      </p:to>
                                    </p:set>
                                    <p:animEffect transition="in" filter="fade">
                                      <p:cBhvr>
                                        <p:cTn id="44" dur="2000"/>
                                        <p:tgtEl>
                                          <p:spTgt spid="3">
                                            <p:graphicEl>
                                              <a:dgm id="{D0310DDB-18E0-42DB-8BDB-A60E0751B9B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graphicEl>
                                              <a:dgm id="{8039F40B-B43A-40E6-9BC0-6FA421546D07}"/>
                                            </p:graphicEl>
                                          </p:spTgt>
                                        </p:tgtEl>
                                        <p:attrNameLst>
                                          <p:attrName>style.visibility</p:attrName>
                                        </p:attrNameLst>
                                      </p:cBhvr>
                                      <p:to>
                                        <p:strVal val="visible"/>
                                      </p:to>
                                    </p:set>
                                    <p:animEffect transition="in" filter="fade">
                                      <p:cBhvr>
                                        <p:cTn id="47" dur="2000"/>
                                        <p:tgtEl>
                                          <p:spTgt spid="3">
                                            <p:graphicEl>
                                              <a:dgm id="{8039F40B-B43A-40E6-9BC0-6FA421546D0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F9FFE075-2282-4D7D-B9BF-5EB88508024C}"/>
                                            </p:graphicEl>
                                          </p:spTgt>
                                        </p:tgtEl>
                                        <p:attrNameLst>
                                          <p:attrName>style.visibility</p:attrName>
                                        </p:attrNameLst>
                                      </p:cBhvr>
                                      <p:to>
                                        <p:strVal val="visible"/>
                                      </p:to>
                                    </p:set>
                                    <p:animEffect transition="in" filter="fade">
                                      <p:cBhvr>
                                        <p:cTn id="52" dur="2000"/>
                                        <p:tgtEl>
                                          <p:spTgt spid="3">
                                            <p:graphicEl>
                                              <a:dgm id="{F9FFE075-2282-4D7D-B9BF-5EB88508024C}"/>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graphicEl>
                                              <a:dgm id="{4E40CF8D-D93C-4710-BC67-2A46D13548B1}"/>
                                            </p:graphicEl>
                                          </p:spTgt>
                                        </p:tgtEl>
                                        <p:attrNameLst>
                                          <p:attrName>style.visibility</p:attrName>
                                        </p:attrNameLst>
                                      </p:cBhvr>
                                      <p:to>
                                        <p:strVal val="visible"/>
                                      </p:to>
                                    </p:set>
                                    <p:animEffect transition="in" filter="fade">
                                      <p:cBhvr>
                                        <p:cTn id="55" dur="2000"/>
                                        <p:tgtEl>
                                          <p:spTgt spid="3">
                                            <p:graphicEl>
                                              <a:dgm id="{4E40CF8D-D93C-4710-BC67-2A46D13548B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graphicEl>
                                              <a:dgm id="{81A02449-AFEF-4D09-A57E-F71C3D20ECAC}"/>
                                            </p:graphicEl>
                                          </p:spTgt>
                                        </p:tgtEl>
                                        <p:attrNameLst>
                                          <p:attrName>style.visibility</p:attrName>
                                        </p:attrNameLst>
                                      </p:cBhvr>
                                      <p:to>
                                        <p:strVal val="visible"/>
                                      </p:to>
                                    </p:set>
                                    <p:animEffect transition="in" filter="fade">
                                      <p:cBhvr>
                                        <p:cTn id="60" dur="2000"/>
                                        <p:tgtEl>
                                          <p:spTgt spid="3">
                                            <p:graphicEl>
                                              <a:dgm id="{81A02449-AFEF-4D09-A57E-F71C3D20ECA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checkerboard(across)">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normAutofit/>
          </a:bodyPr>
          <a:lstStyle/>
          <a:p>
            <a:r>
              <a:rPr lang="en-GB" i="1" dirty="0" smtClean="0"/>
              <a:t>Two</a:t>
            </a:r>
            <a:r>
              <a:rPr lang="en-GB" dirty="0" smtClean="0"/>
              <a:t> ears: </a:t>
            </a:r>
            <a:r>
              <a:rPr lang="en-GB" i="1" dirty="0" smtClean="0"/>
              <a:t>one</a:t>
            </a:r>
            <a:r>
              <a:rPr lang="en-GB" dirty="0" smtClean="0"/>
              <a:t> mouth  </a:t>
            </a:r>
            <a:endParaRPr lang="en-US" dirty="0"/>
          </a:p>
        </p:txBody>
      </p:sp>
      <p:pic>
        <p:nvPicPr>
          <p:cNvPr id="197634" name="Picture 2" descr="http://www.adweek.com/prnewser/wp-content/uploads/sites/8/2015/07/Listen-2.jpg"/>
          <p:cNvPicPr>
            <a:picLocks noChangeAspect="1" noChangeArrowheads="1"/>
          </p:cNvPicPr>
          <p:nvPr/>
        </p:nvPicPr>
        <p:blipFill>
          <a:blip r:embed="rId3" cstate="print"/>
          <a:srcRect/>
          <a:stretch>
            <a:fillRect/>
          </a:stretch>
        </p:blipFill>
        <p:spPr bwMode="auto">
          <a:xfrm>
            <a:off x="0" y="1484784"/>
            <a:ext cx="4953000" cy="3686176"/>
          </a:xfrm>
          <a:prstGeom prst="rect">
            <a:avLst/>
          </a:prstGeom>
          <a:noFill/>
        </p:spPr>
      </p:pic>
      <p:sp>
        <p:nvSpPr>
          <p:cNvPr id="4" name="Rectangle 3"/>
          <p:cNvSpPr/>
          <p:nvPr/>
        </p:nvSpPr>
        <p:spPr>
          <a:xfrm>
            <a:off x="251520" y="5103674"/>
            <a:ext cx="8280920" cy="646331"/>
          </a:xfrm>
          <a:prstGeom prst="rect">
            <a:avLst/>
          </a:prstGeom>
        </p:spPr>
        <p:txBody>
          <a:bodyPr wrap="square">
            <a:spAutoFit/>
          </a:bodyPr>
          <a:lstStyle/>
          <a:p>
            <a:pPr lvl="0" algn="ctr">
              <a:spcBef>
                <a:spcPct val="0"/>
              </a:spcBef>
              <a:defRPr/>
            </a:pPr>
            <a:r>
              <a:rPr lang="en-GB" sz="3600" dirty="0" smtClean="0"/>
              <a:t> </a:t>
            </a:r>
            <a:endParaRPr lang="en-GB" sz="3600" i="1" dirty="0"/>
          </a:p>
        </p:txBody>
      </p:sp>
      <p:sp>
        <p:nvSpPr>
          <p:cNvPr id="5" name="Rectangle 4"/>
          <p:cNvSpPr/>
          <p:nvPr/>
        </p:nvSpPr>
        <p:spPr>
          <a:xfrm>
            <a:off x="1115616" y="5445224"/>
            <a:ext cx="7128792" cy="769441"/>
          </a:xfrm>
          <a:prstGeom prst="rect">
            <a:avLst/>
          </a:prstGeom>
        </p:spPr>
        <p:txBody>
          <a:bodyPr wrap="square">
            <a:spAutoFit/>
          </a:bodyPr>
          <a:lstStyle/>
          <a:p>
            <a:pPr lvl="0" algn="ctr">
              <a:spcBef>
                <a:spcPct val="0"/>
              </a:spcBef>
            </a:pPr>
            <a:r>
              <a:rPr lang="en-GB" sz="4400" dirty="0" smtClean="0">
                <a:solidFill>
                  <a:prstClr val="black"/>
                </a:solidFill>
                <a:ea typeface="+mj-ea"/>
                <a:cs typeface="+mj-cs"/>
              </a:rPr>
              <a:t>“active listening”</a:t>
            </a:r>
            <a:endParaRPr lang="en-US" sz="4400" dirty="0">
              <a:solidFill>
                <a:prstClr val="black"/>
              </a:solidFill>
              <a:ea typeface="+mj-ea"/>
              <a:cs typeface="+mj-cs"/>
            </a:endParaRPr>
          </a:p>
        </p:txBody>
      </p:sp>
      <p:pic>
        <p:nvPicPr>
          <p:cNvPr id="153602" name="Picture 2" descr="http://www.columbo-site.freeuk.com/frontpagecolumbo1.jpg"/>
          <p:cNvPicPr>
            <a:picLocks noChangeAspect="1" noChangeArrowheads="1"/>
          </p:cNvPicPr>
          <p:nvPr/>
        </p:nvPicPr>
        <p:blipFill>
          <a:blip r:embed="rId4" cstate="print"/>
          <a:srcRect/>
          <a:stretch>
            <a:fillRect/>
          </a:stretch>
        </p:blipFill>
        <p:spPr bwMode="auto">
          <a:xfrm>
            <a:off x="6012160" y="1772816"/>
            <a:ext cx="2637656" cy="2880320"/>
          </a:xfrm>
          <a:prstGeom prst="rect">
            <a:avLst/>
          </a:prstGeom>
          <a:noFill/>
        </p:spPr>
      </p:pic>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C:\Users\Asus Laptop\AppData\Local\Microsoft\Windows\Temporary Internet Files\Content.IE5\RKXV2U6C\MC900434669[1].wmf"/>
          <p:cNvPicPr>
            <a:picLocks noChangeAspect="1" noChangeArrowheads="1"/>
          </p:cNvPicPr>
          <p:nvPr/>
        </p:nvPicPr>
        <p:blipFill>
          <a:blip r:embed="rId2" cstate="print"/>
          <a:srcRect/>
          <a:stretch>
            <a:fillRect/>
          </a:stretch>
        </p:blipFill>
        <p:spPr bwMode="auto">
          <a:xfrm>
            <a:off x="755576" y="1124744"/>
            <a:ext cx="3896890" cy="3124061"/>
          </a:xfrm>
          <a:prstGeom prst="rect">
            <a:avLst/>
          </a:prstGeom>
          <a:noFill/>
        </p:spPr>
      </p:pic>
      <p:sp>
        <p:nvSpPr>
          <p:cNvPr id="4" name="TextBox 3"/>
          <p:cNvSpPr txBox="1"/>
          <p:nvPr/>
        </p:nvSpPr>
        <p:spPr>
          <a:xfrm>
            <a:off x="1187624" y="1484784"/>
            <a:ext cx="3168352" cy="1569660"/>
          </a:xfrm>
          <a:prstGeom prst="rect">
            <a:avLst/>
          </a:prstGeom>
          <a:noFill/>
        </p:spPr>
        <p:txBody>
          <a:bodyPr wrap="square" rtlCol="0">
            <a:spAutoFit/>
          </a:bodyPr>
          <a:lstStyle/>
          <a:p>
            <a:pPr algn="ctr"/>
            <a:r>
              <a:rPr lang="en-GB" sz="3200" i="1" dirty="0" smtClean="0"/>
              <a:t>Please</a:t>
            </a:r>
            <a:r>
              <a:rPr lang="en-GB" sz="3200" dirty="0" smtClean="0"/>
              <a:t> give me </a:t>
            </a:r>
            <a:r>
              <a:rPr lang="en-GB" sz="3200" b="1" u="sng" dirty="0" smtClean="0"/>
              <a:t>your</a:t>
            </a:r>
            <a:r>
              <a:rPr lang="en-GB" sz="3200" dirty="0" smtClean="0"/>
              <a:t> money for </a:t>
            </a:r>
            <a:r>
              <a:rPr lang="en-GB" sz="3200" b="1" u="sng" dirty="0" smtClean="0"/>
              <a:t>my</a:t>
            </a:r>
            <a:r>
              <a:rPr lang="en-GB" sz="3200" b="1" dirty="0" smtClean="0"/>
              <a:t> </a:t>
            </a:r>
            <a:r>
              <a:rPr lang="en-GB" sz="3200" dirty="0" smtClean="0"/>
              <a:t>project</a:t>
            </a:r>
            <a:endParaRPr lang="en-GB" sz="3200" dirty="0"/>
          </a:p>
        </p:txBody>
      </p:sp>
      <p:grpSp>
        <p:nvGrpSpPr>
          <p:cNvPr id="2" name="Group 9"/>
          <p:cNvGrpSpPr>
            <a:grpSpLocks noChangeAspect="1"/>
          </p:cNvGrpSpPr>
          <p:nvPr/>
        </p:nvGrpSpPr>
        <p:grpSpPr bwMode="auto">
          <a:xfrm>
            <a:off x="4823520" y="2564904"/>
            <a:ext cx="4320480" cy="3528392"/>
            <a:chOff x="1882" y="3249"/>
            <a:chExt cx="1179" cy="954"/>
          </a:xfrm>
        </p:grpSpPr>
        <p:sp>
          <p:nvSpPr>
            <p:cNvPr id="54280" name="AutoShape 8"/>
            <p:cNvSpPr>
              <a:spLocks noChangeAspect="1" noChangeArrowheads="1" noTextEdit="1"/>
            </p:cNvSpPr>
            <p:nvPr/>
          </p:nvSpPr>
          <p:spPr bwMode="auto">
            <a:xfrm>
              <a:off x="1882" y="3249"/>
              <a:ext cx="1179" cy="9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282" name="Freeform 10"/>
            <p:cNvSpPr>
              <a:spLocks/>
            </p:cNvSpPr>
            <p:nvPr/>
          </p:nvSpPr>
          <p:spPr bwMode="auto">
            <a:xfrm>
              <a:off x="1902" y="3269"/>
              <a:ext cx="1139" cy="868"/>
            </a:xfrm>
            <a:custGeom>
              <a:avLst/>
              <a:gdLst/>
              <a:ahLst/>
              <a:cxnLst>
                <a:cxn ang="0">
                  <a:pos x="570" y="0"/>
                </a:cxn>
                <a:cxn ang="0">
                  <a:pos x="456" y="8"/>
                </a:cxn>
                <a:cxn ang="0">
                  <a:pos x="349" y="26"/>
                </a:cxn>
                <a:cxn ang="0">
                  <a:pos x="251" y="58"/>
                </a:cxn>
                <a:cxn ang="0">
                  <a:pos x="166" y="98"/>
                </a:cxn>
                <a:cxn ang="0">
                  <a:pos x="97" y="146"/>
                </a:cxn>
                <a:cxn ang="0">
                  <a:pos x="45" y="204"/>
                </a:cxn>
                <a:cxn ang="0">
                  <a:pos x="26" y="234"/>
                </a:cxn>
                <a:cxn ang="0">
                  <a:pos x="12" y="266"/>
                </a:cxn>
                <a:cxn ang="0">
                  <a:pos x="4" y="298"/>
                </a:cxn>
                <a:cxn ang="0">
                  <a:pos x="0" y="332"/>
                </a:cxn>
                <a:cxn ang="0">
                  <a:pos x="2" y="362"/>
                </a:cxn>
                <a:cxn ang="0">
                  <a:pos x="18" y="416"/>
                </a:cxn>
                <a:cxn ang="0">
                  <a:pos x="47" y="466"/>
                </a:cxn>
                <a:cxn ang="0">
                  <a:pos x="91" y="514"/>
                </a:cxn>
                <a:cxn ang="0">
                  <a:pos x="146" y="556"/>
                </a:cxn>
                <a:cxn ang="0">
                  <a:pos x="214" y="592"/>
                </a:cxn>
                <a:cxn ang="0">
                  <a:pos x="287" y="622"/>
                </a:cxn>
                <a:cxn ang="0">
                  <a:pos x="370" y="644"/>
                </a:cxn>
                <a:cxn ang="0">
                  <a:pos x="293" y="868"/>
                </a:cxn>
                <a:cxn ang="0">
                  <a:pos x="559" y="666"/>
                </a:cxn>
                <a:cxn ang="0">
                  <a:pos x="570" y="666"/>
                </a:cxn>
                <a:cxn ang="0">
                  <a:pos x="685" y="658"/>
                </a:cxn>
                <a:cxn ang="0">
                  <a:pos x="792" y="640"/>
                </a:cxn>
                <a:cxn ang="0">
                  <a:pos x="890" y="608"/>
                </a:cxn>
                <a:cxn ang="0">
                  <a:pos x="973" y="568"/>
                </a:cxn>
                <a:cxn ang="0">
                  <a:pos x="1042" y="518"/>
                </a:cxn>
                <a:cxn ang="0">
                  <a:pos x="1096" y="462"/>
                </a:cxn>
                <a:cxn ang="0">
                  <a:pos x="1113" y="432"/>
                </a:cxn>
                <a:cxn ang="0">
                  <a:pos x="1127" y="400"/>
                </a:cxn>
                <a:cxn ang="0">
                  <a:pos x="1137" y="366"/>
                </a:cxn>
                <a:cxn ang="0">
                  <a:pos x="1139" y="332"/>
                </a:cxn>
                <a:cxn ang="0">
                  <a:pos x="1139" y="316"/>
                </a:cxn>
                <a:cxn ang="0">
                  <a:pos x="1133" y="282"/>
                </a:cxn>
                <a:cxn ang="0">
                  <a:pos x="1121" y="250"/>
                </a:cxn>
                <a:cxn ang="0">
                  <a:pos x="1105" y="218"/>
                </a:cxn>
                <a:cxn ang="0">
                  <a:pos x="1072" y="174"/>
                </a:cxn>
                <a:cxn ang="0">
                  <a:pos x="1010" y="122"/>
                </a:cxn>
                <a:cxn ang="0">
                  <a:pos x="933" y="76"/>
                </a:cxn>
                <a:cxn ang="0">
                  <a:pos x="842" y="40"/>
                </a:cxn>
                <a:cxn ang="0">
                  <a:pos x="739" y="16"/>
                </a:cxn>
                <a:cxn ang="0">
                  <a:pos x="628" y="2"/>
                </a:cxn>
                <a:cxn ang="0">
                  <a:pos x="570" y="0"/>
                </a:cxn>
              </a:cxnLst>
              <a:rect l="0" t="0" r="r" b="b"/>
              <a:pathLst>
                <a:path w="1139" h="868">
                  <a:moveTo>
                    <a:pt x="570" y="0"/>
                  </a:moveTo>
                  <a:lnTo>
                    <a:pt x="570" y="0"/>
                  </a:lnTo>
                  <a:lnTo>
                    <a:pt x="511" y="2"/>
                  </a:lnTo>
                  <a:lnTo>
                    <a:pt x="456" y="8"/>
                  </a:lnTo>
                  <a:lnTo>
                    <a:pt x="400" y="16"/>
                  </a:lnTo>
                  <a:lnTo>
                    <a:pt x="349" y="26"/>
                  </a:lnTo>
                  <a:lnTo>
                    <a:pt x="299" y="40"/>
                  </a:lnTo>
                  <a:lnTo>
                    <a:pt x="251" y="58"/>
                  </a:lnTo>
                  <a:lnTo>
                    <a:pt x="208" y="76"/>
                  </a:lnTo>
                  <a:lnTo>
                    <a:pt x="166" y="98"/>
                  </a:lnTo>
                  <a:lnTo>
                    <a:pt x="131" y="122"/>
                  </a:lnTo>
                  <a:lnTo>
                    <a:pt x="97" y="146"/>
                  </a:lnTo>
                  <a:lnTo>
                    <a:pt x="69" y="174"/>
                  </a:lnTo>
                  <a:lnTo>
                    <a:pt x="45" y="204"/>
                  </a:lnTo>
                  <a:lnTo>
                    <a:pt x="35" y="218"/>
                  </a:lnTo>
                  <a:lnTo>
                    <a:pt x="26" y="234"/>
                  </a:lnTo>
                  <a:lnTo>
                    <a:pt x="18" y="250"/>
                  </a:lnTo>
                  <a:lnTo>
                    <a:pt x="12" y="266"/>
                  </a:lnTo>
                  <a:lnTo>
                    <a:pt x="6" y="282"/>
                  </a:lnTo>
                  <a:lnTo>
                    <a:pt x="4" y="298"/>
                  </a:lnTo>
                  <a:lnTo>
                    <a:pt x="0" y="316"/>
                  </a:lnTo>
                  <a:lnTo>
                    <a:pt x="0" y="332"/>
                  </a:lnTo>
                  <a:lnTo>
                    <a:pt x="0" y="332"/>
                  </a:lnTo>
                  <a:lnTo>
                    <a:pt x="2" y="362"/>
                  </a:lnTo>
                  <a:lnTo>
                    <a:pt x="8" y="388"/>
                  </a:lnTo>
                  <a:lnTo>
                    <a:pt x="18" y="416"/>
                  </a:lnTo>
                  <a:lnTo>
                    <a:pt x="32" y="442"/>
                  </a:lnTo>
                  <a:lnTo>
                    <a:pt x="47" y="466"/>
                  </a:lnTo>
                  <a:lnTo>
                    <a:pt x="69" y="490"/>
                  </a:lnTo>
                  <a:lnTo>
                    <a:pt x="91" y="514"/>
                  </a:lnTo>
                  <a:lnTo>
                    <a:pt x="119" y="536"/>
                  </a:lnTo>
                  <a:lnTo>
                    <a:pt x="146" y="556"/>
                  </a:lnTo>
                  <a:lnTo>
                    <a:pt x="178" y="574"/>
                  </a:lnTo>
                  <a:lnTo>
                    <a:pt x="214" y="592"/>
                  </a:lnTo>
                  <a:lnTo>
                    <a:pt x="249" y="608"/>
                  </a:lnTo>
                  <a:lnTo>
                    <a:pt x="287" y="622"/>
                  </a:lnTo>
                  <a:lnTo>
                    <a:pt x="329" y="634"/>
                  </a:lnTo>
                  <a:lnTo>
                    <a:pt x="370" y="644"/>
                  </a:lnTo>
                  <a:lnTo>
                    <a:pt x="416" y="654"/>
                  </a:lnTo>
                  <a:lnTo>
                    <a:pt x="293" y="868"/>
                  </a:lnTo>
                  <a:lnTo>
                    <a:pt x="559" y="666"/>
                  </a:lnTo>
                  <a:lnTo>
                    <a:pt x="559" y="666"/>
                  </a:lnTo>
                  <a:lnTo>
                    <a:pt x="570" y="666"/>
                  </a:lnTo>
                  <a:lnTo>
                    <a:pt x="570" y="666"/>
                  </a:lnTo>
                  <a:lnTo>
                    <a:pt x="628" y="664"/>
                  </a:lnTo>
                  <a:lnTo>
                    <a:pt x="685" y="658"/>
                  </a:lnTo>
                  <a:lnTo>
                    <a:pt x="739" y="650"/>
                  </a:lnTo>
                  <a:lnTo>
                    <a:pt x="792" y="640"/>
                  </a:lnTo>
                  <a:lnTo>
                    <a:pt x="842" y="626"/>
                  </a:lnTo>
                  <a:lnTo>
                    <a:pt x="890" y="608"/>
                  </a:lnTo>
                  <a:lnTo>
                    <a:pt x="933" y="590"/>
                  </a:lnTo>
                  <a:lnTo>
                    <a:pt x="973" y="568"/>
                  </a:lnTo>
                  <a:lnTo>
                    <a:pt x="1010" y="544"/>
                  </a:lnTo>
                  <a:lnTo>
                    <a:pt x="1042" y="518"/>
                  </a:lnTo>
                  <a:lnTo>
                    <a:pt x="1072" y="492"/>
                  </a:lnTo>
                  <a:lnTo>
                    <a:pt x="1096" y="462"/>
                  </a:lnTo>
                  <a:lnTo>
                    <a:pt x="1105" y="448"/>
                  </a:lnTo>
                  <a:lnTo>
                    <a:pt x="1113" y="432"/>
                  </a:lnTo>
                  <a:lnTo>
                    <a:pt x="1121" y="416"/>
                  </a:lnTo>
                  <a:lnTo>
                    <a:pt x="1127" y="400"/>
                  </a:lnTo>
                  <a:lnTo>
                    <a:pt x="1133" y="384"/>
                  </a:lnTo>
                  <a:lnTo>
                    <a:pt x="1137" y="366"/>
                  </a:lnTo>
                  <a:lnTo>
                    <a:pt x="1139" y="350"/>
                  </a:lnTo>
                  <a:lnTo>
                    <a:pt x="1139" y="332"/>
                  </a:lnTo>
                  <a:lnTo>
                    <a:pt x="1139" y="332"/>
                  </a:lnTo>
                  <a:lnTo>
                    <a:pt x="1139" y="316"/>
                  </a:lnTo>
                  <a:lnTo>
                    <a:pt x="1137" y="298"/>
                  </a:lnTo>
                  <a:lnTo>
                    <a:pt x="1133" y="282"/>
                  </a:lnTo>
                  <a:lnTo>
                    <a:pt x="1127" y="266"/>
                  </a:lnTo>
                  <a:lnTo>
                    <a:pt x="1121" y="250"/>
                  </a:lnTo>
                  <a:lnTo>
                    <a:pt x="1113" y="234"/>
                  </a:lnTo>
                  <a:lnTo>
                    <a:pt x="1105" y="218"/>
                  </a:lnTo>
                  <a:lnTo>
                    <a:pt x="1096" y="204"/>
                  </a:lnTo>
                  <a:lnTo>
                    <a:pt x="1072" y="174"/>
                  </a:lnTo>
                  <a:lnTo>
                    <a:pt x="1042" y="146"/>
                  </a:lnTo>
                  <a:lnTo>
                    <a:pt x="1010" y="122"/>
                  </a:lnTo>
                  <a:lnTo>
                    <a:pt x="973" y="98"/>
                  </a:lnTo>
                  <a:lnTo>
                    <a:pt x="933" y="76"/>
                  </a:lnTo>
                  <a:lnTo>
                    <a:pt x="890" y="58"/>
                  </a:lnTo>
                  <a:lnTo>
                    <a:pt x="842" y="40"/>
                  </a:lnTo>
                  <a:lnTo>
                    <a:pt x="792" y="26"/>
                  </a:lnTo>
                  <a:lnTo>
                    <a:pt x="739" y="16"/>
                  </a:lnTo>
                  <a:lnTo>
                    <a:pt x="685" y="8"/>
                  </a:lnTo>
                  <a:lnTo>
                    <a:pt x="628" y="2"/>
                  </a:lnTo>
                  <a:lnTo>
                    <a:pt x="570" y="0"/>
                  </a:lnTo>
                  <a:lnTo>
                    <a:pt x="57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83" name="Freeform 11"/>
            <p:cNvSpPr>
              <a:spLocks/>
            </p:cNvSpPr>
            <p:nvPr/>
          </p:nvSpPr>
          <p:spPr bwMode="auto">
            <a:xfrm>
              <a:off x="1886" y="3253"/>
              <a:ext cx="1171" cy="946"/>
            </a:xfrm>
            <a:custGeom>
              <a:avLst/>
              <a:gdLst/>
              <a:ahLst/>
              <a:cxnLst>
                <a:cxn ang="0">
                  <a:pos x="174" y="100"/>
                </a:cxn>
                <a:cxn ang="0">
                  <a:pos x="99" y="154"/>
                </a:cxn>
                <a:cxn ang="0">
                  <a:pos x="57" y="198"/>
                </a:cxn>
                <a:cxn ang="0">
                  <a:pos x="36" y="230"/>
                </a:cxn>
                <a:cxn ang="0">
                  <a:pos x="18" y="262"/>
                </a:cxn>
                <a:cxn ang="0">
                  <a:pos x="6" y="296"/>
                </a:cxn>
                <a:cxn ang="0">
                  <a:pos x="0" y="332"/>
                </a:cxn>
                <a:cxn ang="0">
                  <a:pos x="0" y="348"/>
                </a:cxn>
                <a:cxn ang="0">
                  <a:pos x="8" y="408"/>
                </a:cxn>
                <a:cxn ang="0">
                  <a:pos x="32" y="464"/>
                </a:cxn>
                <a:cxn ang="0">
                  <a:pos x="71" y="516"/>
                </a:cxn>
                <a:cxn ang="0">
                  <a:pos x="125" y="564"/>
                </a:cxn>
                <a:cxn ang="0">
                  <a:pos x="153" y="584"/>
                </a:cxn>
                <a:cxn ang="0">
                  <a:pos x="216" y="620"/>
                </a:cxn>
                <a:cxn ang="0">
                  <a:pos x="287" y="650"/>
                </a:cxn>
                <a:cxn ang="0">
                  <a:pos x="365" y="672"/>
                </a:cxn>
                <a:cxn ang="0">
                  <a:pos x="406" y="680"/>
                </a:cxn>
                <a:cxn ang="0">
                  <a:pos x="256" y="946"/>
                </a:cxn>
                <a:cxn ang="0">
                  <a:pos x="581" y="698"/>
                </a:cxn>
                <a:cxn ang="0">
                  <a:pos x="586" y="698"/>
                </a:cxn>
                <a:cxn ang="0">
                  <a:pos x="699" y="692"/>
                </a:cxn>
                <a:cxn ang="0">
                  <a:pos x="808" y="672"/>
                </a:cxn>
                <a:cxn ang="0">
                  <a:pos x="907" y="640"/>
                </a:cxn>
                <a:cxn ang="0">
                  <a:pos x="997" y="598"/>
                </a:cxn>
                <a:cxn ang="0">
                  <a:pos x="1036" y="572"/>
                </a:cxn>
                <a:cxn ang="0">
                  <a:pos x="1102" y="516"/>
                </a:cxn>
                <a:cxn ang="0">
                  <a:pos x="1127" y="484"/>
                </a:cxn>
                <a:cxn ang="0">
                  <a:pos x="1145" y="452"/>
                </a:cxn>
                <a:cxn ang="0">
                  <a:pos x="1161" y="418"/>
                </a:cxn>
                <a:cxn ang="0">
                  <a:pos x="1169" y="384"/>
                </a:cxn>
                <a:cxn ang="0">
                  <a:pos x="1171" y="348"/>
                </a:cxn>
                <a:cxn ang="0">
                  <a:pos x="1171" y="332"/>
                </a:cxn>
                <a:cxn ang="0">
                  <a:pos x="1165" y="296"/>
                </a:cxn>
                <a:cxn ang="0">
                  <a:pos x="1153" y="262"/>
                </a:cxn>
                <a:cxn ang="0">
                  <a:pos x="1137" y="230"/>
                </a:cxn>
                <a:cxn ang="0">
                  <a:pos x="1116" y="198"/>
                </a:cxn>
                <a:cxn ang="0">
                  <a:pos x="1072" y="154"/>
                </a:cxn>
                <a:cxn ang="0">
                  <a:pos x="997" y="100"/>
                </a:cxn>
                <a:cxn ang="0">
                  <a:pos x="953" y="78"/>
                </a:cxn>
                <a:cxn ang="0">
                  <a:pos x="860" y="40"/>
                </a:cxn>
                <a:cxn ang="0">
                  <a:pos x="755" y="14"/>
                </a:cxn>
                <a:cxn ang="0">
                  <a:pos x="644" y="2"/>
                </a:cxn>
                <a:cxn ang="0">
                  <a:pos x="586" y="0"/>
                </a:cxn>
                <a:cxn ang="0">
                  <a:pos x="472" y="6"/>
                </a:cxn>
                <a:cxn ang="0">
                  <a:pos x="363" y="26"/>
                </a:cxn>
                <a:cxn ang="0">
                  <a:pos x="264" y="58"/>
                </a:cxn>
                <a:cxn ang="0">
                  <a:pos x="174" y="100"/>
                </a:cxn>
              </a:cxnLst>
              <a:rect l="0" t="0" r="r" b="b"/>
              <a:pathLst>
                <a:path w="1171" h="946">
                  <a:moveTo>
                    <a:pt x="174" y="100"/>
                  </a:moveTo>
                  <a:lnTo>
                    <a:pt x="174" y="100"/>
                  </a:lnTo>
                  <a:lnTo>
                    <a:pt x="135" y="126"/>
                  </a:lnTo>
                  <a:lnTo>
                    <a:pt x="99" y="154"/>
                  </a:lnTo>
                  <a:lnTo>
                    <a:pt x="69" y="182"/>
                  </a:lnTo>
                  <a:lnTo>
                    <a:pt x="57" y="198"/>
                  </a:lnTo>
                  <a:lnTo>
                    <a:pt x="46" y="214"/>
                  </a:lnTo>
                  <a:lnTo>
                    <a:pt x="36" y="230"/>
                  </a:lnTo>
                  <a:lnTo>
                    <a:pt x="26" y="246"/>
                  </a:lnTo>
                  <a:lnTo>
                    <a:pt x="18" y="262"/>
                  </a:lnTo>
                  <a:lnTo>
                    <a:pt x="12" y="280"/>
                  </a:lnTo>
                  <a:lnTo>
                    <a:pt x="6" y="296"/>
                  </a:lnTo>
                  <a:lnTo>
                    <a:pt x="2" y="314"/>
                  </a:lnTo>
                  <a:lnTo>
                    <a:pt x="0" y="332"/>
                  </a:lnTo>
                  <a:lnTo>
                    <a:pt x="0" y="348"/>
                  </a:lnTo>
                  <a:lnTo>
                    <a:pt x="0" y="348"/>
                  </a:lnTo>
                  <a:lnTo>
                    <a:pt x="2" y="378"/>
                  </a:lnTo>
                  <a:lnTo>
                    <a:pt x="8" y="408"/>
                  </a:lnTo>
                  <a:lnTo>
                    <a:pt x="18" y="436"/>
                  </a:lnTo>
                  <a:lnTo>
                    <a:pt x="32" y="464"/>
                  </a:lnTo>
                  <a:lnTo>
                    <a:pt x="50" y="490"/>
                  </a:lnTo>
                  <a:lnTo>
                    <a:pt x="71" y="516"/>
                  </a:lnTo>
                  <a:lnTo>
                    <a:pt x="95" y="540"/>
                  </a:lnTo>
                  <a:lnTo>
                    <a:pt x="125" y="564"/>
                  </a:lnTo>
                  <a:lnTo>
                    <a:pt x="125" y="564"/>
                  </a:lnTo>
                  <a:lnTo>
                    <a:pt x="153" y="584"/>
                  </a:lnTo>
                  <a:lnTo>
                    <a:pt x="182" y="602"/>
                  </a:lnTo>
                  <a:lnTo>
                    <a:pt x="216" y="620"/>
                  </a:lnTo>
                  <a:lnTo>
                    <a:pt x="252" y="636"/>
                  </a:lnTo>
                  <a:lnTo>
                    <a:pt x="287" y="650"/>
                  </a:lnTo>
                  <a:lnTo>
                    <a:pt x="325" y="662"/>
                  </a:lnTo>
                  <a:lnTo>
                    <a:pt x="365" y="672"/>
                  </a:lnTo>
                  <a:lnTo>
                    <a:pt x="406" y="680"/>
                  </a:lnTo>
                  <a:lnTo>
                    <a:pt x="406" y="680"/>
                  </a:lnTo>
                  <a:lnTo>
                    <a:pt x="256" y="946"/>
                  </a:lnTo>
                  <a:lnTo>
                    <a:pt x="256" y="946"/>
                  </a:lnTo>
                  <a:lnTo>
                    <a:pt x="581" y="698"/>
                  </a:lnTo>
                  <a:lnTo>
                    <a:pt x="581" y="698"/>
                  </a:lnTo>
                  <a:lnTo>
                    <a:pt x="586" y="698"/>
                  </a:lnTo>
                  <a:lnTo>
                    <a:pt x="586" y="698"/>
                  </a:lnTo>
                  <a:lnTo>
                    <a:pt x="644" y="696"/>
                  </a:lnTo>
                  <a:lnTo>
                    <a:pt x="699" y="692"/>
                  </a:lnTo>
                  <a:lnTo>
                    <a:pt x="755" y="684"/>
                  </a:lnTo>
                  <a:lnTo>
                    <a:pt x="808" y="672"/>
                  </a:lnTo>
                  <a:lnTo>
                    <a:pt x="860" y="658"/>
                  </a:lnTo>
                  <a:lnTo>
                    <a:pt x="907" y="640"/>
                  </a:lnTo>
                  <a:lnTo>
                    <a:pt x="953" y="620"/>
                  </a:lnTo>
                  <a:lnTo>
                    <a:pt x="997" y="598"/>
                  </a:lnTo>
                  <a:lnTo>
                    <a:pt x="997" y="598"/>
                  </a:lnTo>
                  <a:lnTo>
                    <a:pt x="1036" y="572"/>
                  </a:lnTo>
                  <a:lnTo>
                    <a:pt x="1072" y="544"/>
                  </a:lnTo>
                  <a:lnTo>
                    <a:pt x="1102" y="516"/>
                  </a:lnTo>
                  <a:lnTo>
                    <a:pt x="1116" y="500"/>
                  </a:lnTo>
                  <a:lnTo>
                    <a:pt x="1127" y="484"/>
                  </a:lnTo>
                  <a:lnTo>
                    <a:pt x="1137" y="468"/>
                  </a:lnTo>
                  <a:lnTo>
                    <a:pt x="1145" y="452"/>
                  </a:lnTo>
                  <a:lnTo>
                    <a:pt x="1153" y="436"/>
                  </a:lnTo>
                  <a:lnTo>
                    <a:pt x="1161" y="418"/>
                  </a:lnTo>
                  <a:lnTo>
                    <a:pt x="1165" y="402"/>
                  </a:lnTo>
                  <a:lnTo>
                    <a:pt x="1169" y="384"/>
                  </a:lnTo>
                  <a:lnTo>
                    <a:pt x="1171" y="366"/>
                  </a:lnTo>
                  <a:lnTo>
                    <a:pt x="1171" y="348"/>
                  </a:lnTo>
                  <a:lnTo>
                    <a:pt x="1171" y="348"/>
                  </a:lnTo>
                  <a:lnTo>
                    <a:pt x="1171" y="332"/>
                  </a:lnTo>
                  <a:lnTo>
                    <a:pt x="1169" y="314"/>
                  </a:lnTo>
                  <a:lnTo>
                    <a:pt x="1165" y="296"/>
                  </a:lnTo>
                  <a:lnTo>
                    <a:pt x="1161" y="280"/>
                  </a:lnTo>
                  <a:lnTo>
                    <a:pt x="1153" y="262"/>
                  </a:lnTo>
                  <a:lnTo>
                    <a:pt x="1145" y="246"/>
                  </a:lnTo>
                  <a:lnTo>
                    <a:pt x="1137" y="230"/>
                  </a:lnTo>
                  <a:lnTo>
                    <a:pt x="1127" y="214"/>
                  </a:lnTo>
                  <a:lnTo>
                    <a:pt x="1116" y="198"/>
                  </a:lnTo>
                  <a:lnTo>
                    <a:pt x="1102" y="182"/>
                  </a:lnTo>
                  <a:lnTo>
                    <a:pt x="1072" y="154"/>
                  </a:lnTo>
                  <a:lnTo>
                    <a:pt x="1036" y="126"/>
                  </a:lnTo>
                  <a:lnTo>
                    <a:pt x="997" y="100"/>
                  </a:lnTo>
                  <a:lnTo>
                    <a:pt x="997" y="100"/>
                  </a:lnTo>
                  <a:lnTo>
                    <a:pt x="953" y="78"/>
                  </a:lnTo>
                  <a:lnTo>
                    <a:pt x="907" y="58"/>
                  </a:lnTo>
                  <a:lnTo>
                    <a:pt x="860" y="40"/>
                  </a:lnTo>
                  <a:lnTo>
                    <a:pt x="808" y="26"/>
                  </a:lnTo>
                  <a:lnTo>
                    <a:pt x="755" y="14"/>
                  </a:lnTo>
                  <a:lnTo>
                    <a:pt x="699" y="6"/>
                  </a:lnTo>
                  <a:lnTo>
                    <a:pt x="644" y="2"/>
                  </a:lnTo>
                  <a:lnTo>
                    <a:pt x="586" y="0"/>
                  </a:lnTo>
                  <a:lnTo>
                    <a:pt x="586" y="0"/>
                  </a:lnTo>
                  <a:lnTo>
                    <a:pt x="529" y="2"/>
                  </a:lnTo>
                  <a:lnTo>
                    <a:pt x="472" y="6"/>
                  </a:lnTo>
                  <a:lnTo>
                    <a:pt x="416" y="14"/>
                  </a:lnTo>
                  <a:lnTo>
                    <a:pt x="363" y="26"/>
                  </a:lnTo>
                  <a:lnTo>
                    <a:pt x="313" y="40"/>
                  </a:lnTo>
                  <a:lnTo>
                    <a:pt x="264" y="58"/>
                  </a:lnTo>
                  <a:lnTo>
                    <a:pt x="218" y="78"/>
                  </a:lnTo>
                  <a:lnTo>
                    <a:pt x="174" y="100"/>
                  </a:lnTo>
                  <a:lnTo>
                    <a:pt x="174" y="1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84" name="Freeform 12"/>
            <p:cNvSpPr>
              <a:spLocks/>
            </p:cNvSpPr>
            <p:nvPr/>
          </p:nvSpPr>
          <p:spPr bwMode="auto">
            <a:xfrm>
              <a:off x="1918" y="3285"/>
              <a:ext cx="1107" cy="792"/>
            </a:xfrm>
            <a:custGeom>
              <a:avLst/>
              <a:gdLst/>
              <a:ahLst/>
              <a:cxnLst>
                <a:cxn ang="0">
                  <a:pos x="426" y="626"/>
                </a:cxn>
                <a:cxn ang="0">
                  <a:pos x="402" y="622"/>
                </a:cxn>
                <a:cxn ang="0">
                  <a:pos x="317" y="602"/>
                </a:cxn>
                <a:cxn ang="0">
                  <a:pos x="239" y="578"/>
                </a:cxn>
                <a:cxn ang="0">
                  <a:pos x="170" y="546"/>
                </a:cxn>
                <a:cxn ang="0">
                  <a:pos x="113" y="508"/>
                </a:cxn>
                <a:cxn ang="0">
                  <a:pos x="65" y="464"/>
                </a:cxn>
                <a:cxn ang="0">
                  <a:pos x="29" y="418"/>
                </a:cxn>
                <a:cxn ang="0">
                  <a:pos x="8" y="368"/>
                </a:cxn>
                <a:cxn ang="0">
                  <a:pos x="0" y="316"/>
                </a:cxn>
                <a:cxn ang="0">
                  <a:pos x="0" y="300"/>
                </a:cxn>
                <a:cxn ang="0">
                  <a:pos x="6" y="268"/>
                </a:cxn>
                <a:cxn ang="0">
                  <a:pos x="18" y="238"/>
                </a:cxn>
                <a:cxn ang="0">
                  <a:pos x="33" y="208"/>
                </a:cxn>
                <a:cxn ang="0">
                  <a:pos x="67" y="166"/>
                </a:cxn>
                <a:cxn ang="0">
                  <a:pos x="126" y="116"/>
                </a:cxn>
                <a:cxn ang="0">
                  <a:pos x="202" y="72"/>
                </a:cxn>
                <a:cxn ang="0">
                  <a:pos x="291" y="38"/>
                </a:cxn>
                <a:cxn ang="0">
                  <a:pos x="390" y="14"/>
                </a:cxn>
                <a:cxn ang="0">
                  <a:pos x="497" y="2"/>
                </a:cxn>
                <a:cxn ang="0">
                  <a:pos x="554" y="0"/>
                </a:cxn>
                <a:cxn ang="0">
                  <a:pos x="665" y="6"/>
                </a:cxn>
                <a:cxn ang="0">
                  <a:pos x="768" y="26"/>
                </a:cxn>
                <a:cxn ang="0">
                  <a:pos x="864" y="54"/>
                </a:cxn>
                <a:cxn ang="0">
                  <a:pos x="945" y="94"/>
                </a:cxn>
                <a:cxn ang="0">
                  <a:pos x="1012" y="140"/>
                </a:cxn>
                <a:cxn ang="0">
                  <a:pos x="1064" y="194"/>
                </a:cxn>
                <a:cxn ang="0">
                  <a:pos x="1084" y="222"/>
                </a:cxn>
                <a:cxn ang="0">
                  <a:pos x="1097" y="254"/>
                </a:cxn>
                <a:cxn ang="0">
                  <a:pos x="1105" y="284"/>
                </a:cxn>
                <a:cxn ang="0">
                  <a:pos x="1107" y="316"/>
                </a:cxn>
                <a:cxn ang="0">
                  <a:pos x="1107" y="334"/>
                </a:cxn>
                <a:cxn ang="0">
                  <a:pos x="1101" y="366"/>
                </a:cxn>
                <a:cxn ang="0">
                  <a:pos x="1089" y="396"/>
                </a:cxn>
                <a:cxn ang="0">
                  <a:pos x="1074" y="426"/>
                </a:cxn>
                <a:cxn ang="0">
                  <a:pos x="1040" y="468"/>
                </a:cxn>
                <a:cxn ang="0">
                  <a:pos x="981" y="518"/>
                </a:cxn>
                <a:cxn ang="0">
                  <a:pos x="905" y="562"/>
                </a:cxn>
                <a:cxn ang="0">
                  <a:pos x="818" y="596"/>
                </a:cxn>
                <a:cxn ang="0">
                  <a:pos x="719" y="620"/>
                </a:cxn>
                <a:cxn ang="0">
                  <a:pos x="610" y="632"/>
                </a:cxn>
                <a:cxn ang="0">
                  <a:pos x="543" y="634"/>
                </a:cxn>
                <a:cxn ang="0">
                  <a:pos x="539" y="634"/>
                </a:cxn>
                <a:cxn ang="0">
                  <a:pos x="329" y="792"/>
                </a:cxn>
                <a:cxn ang="0">
                  <a:pos x="414" y="646"/>
                </a:cxn>
              </a:cxnLst>
              <a:rect l="0" t="0" r="r" b="b"/>
              <a:pathLst>
                <a:path w="1107" h="792">
                  <a:moveTo>
                    <a:pt x="414" y="646"/>
                  </a:moveTo>
                  <a:lnTo>
                    <a:pt x="426" y="626"/>
                  </a:lnTo>
                  <a:lnTo>
                    <a:pt x="402" y="622"/>
                  </a:lnTo>
                  <a:lnTo>
                    <a:pt x="402" y="622"/>
                  </a:lnTo>
                  <a:lnTo>
                    <a:pt x="358" y="614"/>
                  </a:lnTo>
                  <a:lnTo>
                    <a:pt x="317" y="602"/>
                  </a:lnTo>
                  <a:lnTo>
                    <a:pt x="277" y="590"/>
                  </a:lnTo>
                  <a:lnTo>
                    <a:pt x="239" y="578"/>
                  </a:lnTo>
                  <a:lnTo>
                    <a:pt x="204" y="562"/>
                  </a:lnTo>
                  <a:lnTo>
                    <a:pt x="170" y="546"/>
                  </a:lnTo>
                  <a:lnTo>
                    <a:pt x="140" y="526"/>
                  </a:lnTo>
                  <a:lnTo>
                    <a:pt x="113" y="508"/>
                  </a:lnTo>
                  <a:lnTo>
                    <a:pt x="87" y="486"/>
                  </a:lnTo>
                  <a:lnTo>
                    <a:pt x="65" y="464"/>
                  </a:lnTo>
                  <a:lnTo>
                    <a:pt x="45" y="442"/>
                  </a:lnTo>
                  <a:lnTo>
                    <a:pt x="29" y="418"/>
                  </a:lnTo>
                  <a:lnTo>
                    <a:pt x="18" y="394"/>
                  </a:lnTo>
                  <a:lnTo>
                    <a:pt x="8" y="368"/>
                  </a:lnTo>
                  <a:lnTo>
                    <a:pt x="2" y="344"/>
                  </a:lnTo>
                  <a:lnTo>
                    <a:pt x="0" y="316"/>
                  </a:lnTo>
                  <a:lnTo>
                    <a:pt x="0" y="316"/>
                  </a:lnTo>
                  <a:lnTo>
                    <a:pt x="0" y="300"/>
                  </a:lnTo>
                  <a:lnTo>
                    <a:pt x="4" y="284"/>
                  </a:lnTo>
                  <a:lnTo>
                    <a:pt x="6" y="268"/>
                  </a:lnTo>
                  <a:lnTo>
                    <a:pt x="12" y="254"/>
                  </a:lnTo>
                  <a:lnTo>
                    <a:pt x="18" y="238"/>
                  </a:lnTo>
                  <a:lnTo>
                    <a:pt x="25" y="222"/>
                  </a:lnTo>
                  <a:lnTo>
                    <a:pt x="33" y="208"/>
                  </a:lnTo>
                  <a:lnTo>
                    <a:pt x="43" y="194"/>
                  </a:lnTo>
                  <a:lnTo>
                    <a:pt x="67" y="166"/>
                  </a:lnTo>
                  <a:lnTo>
                    <a:pt x="95" y="140"/>
                  </a:lnTo>
                  <a:lnTo>
                    <a:pt x="126" y="116"/>
                  </a:lnTo>
                  <a:lnTo>
                    <a:pt x="162" y="94"/>
                  </a:lnTo>
                  <a:lnTo>
                    <a:pt x="202" y="72"/>
                  </a:lnTo>
                  <a:lnTo>
                    <a:pt x="243" y="54"/>
                  </a:lnTo>
                  <a:lnTo>
                    <a:pt x="291" y="38"/>
                  </a:lnTo>
                  <a:lnTo>
                    <a:pt x="339" y="26"/>
                  </a:lnTo>
                  <a:lnTo>
                    <a:pt x="390" y="14"/>
                  </a:lnTo>
                  <a:lnTo>
                    <a:pt x="442" y="6"/>
                  </a:lnTo>
                  <a:lnTo>
                    <a:pt x="497" y="2"/>
                  </a:lnTo>
                  <a:lnTo>
                    <a:pt x="554" y="0"/>
                  </a:lnTo>
                  <a:lnTo>
                    <a:pt x="554" y="0"/>
                  </a:lnTo>
                  <a:lnTo>
                    <a:pt x="610" y="2"/>
                  </a:lnTo>
                  <a:lnTo>
                    <a:pt x="665" y="6"/>
                  </a:lnTo>
                  <a:lnTo>
                    <a:pt x="719" y="14"/>
                  </a:lnTo>
                  <a:lnTo>
                    <a:pt x="768" y="26"/>
                  </a:lnTo>
                  <a:lnTo>
                    <a:pt x="818" y="38"/>
                  </a:lnTo>
                  <a:lnTo>
                    <a:pt x="864" y="54"/>
                  </a:lnTo>
                  <a:lnTo>
                    <a:pt x="905" y="72"/>
                  </a:lnTo>
                  <a:lnTo>
                    <a:pt x="945" y="94"/>
                  </a:lnTo>
                  <a:lnTo>
                    <a:pt x="981" y="116"/>
                  </a:lnTo>
                  <a:lnTo>
                    <a:pt x="1012" y="140"/>
                  </a:lnTo>
                  <a:lnTo>
                    <a:pt x="1040" y="166"/>
                  </a:lnTo>
                  <a:lnTo>
                    <a:pt x="1064" y="194"/>
                  </a:lnTo>
                  <a:lnTo>
                    <a:pt x="1074" y="208"/>
                  </a:lnTo>
                  <a:lnTo>
                    <a:pt x="1084" y="222"/>
                  </a:lnTo>
                  <a:lnTo>
                    <a:pt x="1089" y="238"/>
                  </a:lnTo>
                  <a:lnTo>
                    <a:pt x="1097" y="254"/>
                  </a:lnTo>
                  <a:lnTo>
                    <a:pt x="1101" y="268"/>
                  </a:lnTo>
                  <a:lnTo>
                    <a:pt x="1105" y="284"/>
                  </a:lnTo>
                  <a:lnTo>
                    <a:pt x="1107" y="300"/>
                  </a:lnTo>
                  <a:lnTo>
                    <a:pt x="1107" y="316"/>
                  </a:lnTo>
                  <a:lnTo>
                    <a:pt x="1107" y="316"/>
                  </a:lnTo>
                  <a:lnTo>
                    <a:pt x="1107" y="334"/>
                  </a:lnTo>
                  <a:lnTo>
                    <a:pt x="1105" y="350"/>
                  </a:lnTo>
                  <a:lnTo>
                    <a:pt x="1101" y="366"/>
                  </a:lnTo>
                  <a:lnTo>
                    <a:pt x="1097" y="380"/>
                  </a:lnTo>
                  <a:lnTo>
                    <a:pt x="1089" y="396"/>
                  </a:lnTo>
                  <a:lnTo>
                    <a:pt x="1084" y="412"/>
                  </a:lnTo>
                  <a:lnTo>
                    <a:pt x="1074" y="426"/>
                  </a:lnTo>
                  <a:lnTo>
                    <a:pt x="1064" y="440"/>
                  </a:lnTo>
                  <a:lnTo>
                    <a:pt x="1040" y="468"/>
                  </a:lnTo>
                  <a:lnTo>
                    <a:pt x="1012" y="494"/>
                  </a:lnTo>
                  <a:lnTo>
                    <a:pt x="981" y="518"/>
                  </a:lnTo>
                  <a:lnTo>
                    <a:pt x="945" y="540"/>
                  </a:lnTo>
                  <a:lnTo>
                    <a:pt x="905" y="562"/>
                  </a:lnTo>
                  <a:lnTo>
                    <a:pt x="864" y="580"/>
                  </a:lnTo>
                  <a:lnTo>
                    <a:pt x="818" y="596"/>
                  </a:lnTo>
                  <a:lnTo>
                    <a:pt x="768" y="608"/>
                  </a:lnTo>
                  <a:lnTo>
                    <a:pt x="719" y="620"/>
                  </a:lnTo>
                  <a:lnTo>
                    <a:pt x="665" y="628"/>
                  </a:lnTo>
                  <a:lnTo>
                    <a:pt x="610" y="632"/>
                  </a:lnTo>
                  <a:lnTo>
                    <a:pt x="554" y="634"/>
                  </a:lnTo>
                  <a:lnTo>
                    <a:pt x="543" y="634"/>
                  </a:lnTo>
                  <a:lnTo>
                    <a:pt x="539" y="634"/>
                  </a:lnTo>
                  <a:lnTo>
                    <a:pt x="539" y="634"/>
                  </a:lnTo>
                  <a:lnTo>
                    <a:pt x="329" y="792"/>
                  </a:lnTo>
                  <a:lnTo>
                    <a:pt x="329" y="792"/>
                  </a:lnTo>
                  <a:lnTo>
                    <a:pt x="414" y="646"/>
                  </a:lnTo>
                  <a:lnTo>
                    <a:pt x="414" y="646"/>
                  </a:lnTo>
                  <a:close/>
                </a:path>
              </a:pathLst>
            </a:custGeom>
            <a:solidFill>
              <a:srgbClr val="C3E8E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85" name="Freeform 13"/>
            <p:cNvSpPr>
              <a:spLocks/>
            </p:cNvSpPr>
            <p:nvPr/>
          </p:nvSpPr>
          <p:spPr bwMode="auto">
            <a:xfrm>
              <a:off x="1949" y="3317"/>
              <a:ext cx="1045" cy="640"/>
            </a:xfrm>
            <a:custGeom>
              <a:avLst/>
              <a:gdLst/>
              <a:ahLst/>
              <a:cxnLst>
                <a:cxn ang="0">
                  <a:pos x="444" y="568"/>
                </a:cxn>
                <a:cxn ang="0">
                  <a:pos x="377" y="558"/>
                </a:cxn>
                <a:cxn ang="0">
                  <a:pos x="298" y="540"/>
                </a:cxn>
                <a:cxn ang="0">
                  <a:pos x="226" y="518"/>
                </a:cxn>
                <a:cxn ang="0">
                  <a:pos x="161" y="488"/>
                </a:cxn>
                <a:cxn ang="0">
                  <a:pos x="107" y="454"/>
                </a:cxn>
                <a:cxn ang="0">
                  <a:pos x="62" y="416"/>
                </a:cxn>
                <a:cxn ang="0">
                  <a:pos x="28" y="374"/>
                </a:cxn>
                <a:cxn ang="0">
                  <a:pos x="8" y="330"/>
                </a:cxn>
                <a:cxn ang="0">
                  <a:pos x="0" y="284"/>
                </a:cxn>
                <a:cxn ang="0">
                  <a:pos x="2" y="270"/>
                </a:cxn>
                <a:cxn ang="0">
                  <a:pos x="6" y="242"/>
                </a:cxn>
                <a:cxn ang="0">
                  <a:pos x="18" y="214"/>
                </a:cxn>
                <a:cxn ang="0">
                  <a:pos x="42" y="176"/>
                </a:cxn>
                <a:cxn ang="0">
                  <a:pos x="92" y="128"/>
                </a:cxn>
                <a:cxn ang="0">
                  <a:pos x="155" y="84"/>
                </a:cxn>
                <a:cxn ang="0">
                  <a:pos x="234" y="50"/>
                </a:cxn>
                <a:cxn ang="0">
                  <a:pos x="321" y="24"/>
                </a:cxn>
                <a:cxn ang="0">
                  <a:pos x="418" y="6"/>
                </a:cxn>
                <a:cxn ang="0">
                  <a:pos x="523" y="0"/>
                </a:cxn>
                <a:cxn ang="0">
                  <a:pos x="575" y="2"/>
                </a:cxn>
                <a:cxn ang="0">
                  <a:pos x="676" y="14"/>
                </a:cxn>
                <a:cxn ang="0">
                  <a:pos x="769" y="36"/>
                </a:cxn>
                <a:cxn ang="0">
                  <a:pos x="852" y="66"/>
                </a:cxn>
                <a:cxn ang="0">
                  <a:pos x="924" y="106"/>
                </a:cxn>
                <a:cxn ang="0">
                  <a:pos x="981" y="150"/>
                </a:cxn>
                <a:cxn ang="0">
                  <a:pos x="1021" y="202"/>
                </a:cxn>
                <a:cxn ang="0">
                  <a:pos x="1035" y="228"/>
                </a:cxn>
                <a:cxn ang="0">
                  <a:pos x="1043" y="256"/>
                </a:cxn>
                <a:cxn ang="0">
                  <a:pos x="1045" y="284"/>
                </a:cxn>
                <a:cxn ang="0">
                  <a:pos x="1045" y="300"/>
                </a:cxn>
                <a:cxn ang="0">
                  <a:pos x="1039" y="328"/>
                </a:cxn>
                <a:cxn ang="0">
                  <a:pos x="1029" y="356"/>
                </a:cxn>
                <a:cxn ang="0">
                  <a:pos x="1003" y="394"/>
                </a:cxn>
                <a:cxn ang="0">
                  <a:pos x="953" y="442"/>
                </a:cxn>
                <a:cxn ang="0">
                  <a:pos x="890" y="486"/>
                </a:cxn>
                <a:cxn ang="0">
                  <a:pos x="813" y="520"/>
                </a:cxn>
                <a:cxn ang="0">
                  <a:pos x="724" y="546"/>
                </a:cxn>
                <a:cxn ang="0">
                  <a:pos x="627" y="564"/>
                </a:cxn>
                <a:cxn ang="0">
                  <a:pos x="523" y="570"/>
                </a:cxn>
                <a:cxn ang="0">
                  <a:pos x="514" y="570"/>
                </a:cxn>
                <a:cxn ang="0">
                  <a:pos x="496" y="570"/>
                </a:cxn>
                <a:cxn ang="0">
                  <a:pos x="405" y="640"/>
                </a:cxn>
                <a:cxn ang="0">
                  <a:pos x="411" y="630"/>
                </a:cxn>
              </a:cxnLst>
              <a:rect l="0" t="0" r="r" b="b"/>
              <a:pathLst>
                <a:path w="1045" h="640">
                  <a:moveTo>
                    <a:pt x="411" y="630"/>
                  </a:moveTo>
                  <a:lnTo>
                    <a:pt x="444" y="568"/>
                  </a:lnTo>
                  <a:lnTo>
                    <a:pt x="377" y="558"/>
                  </a:lnTo>
                  <a:lnTo>
                    <a:pt x="377" y="558"/>
                  </a:lnTo>
                  <a:lnTo>
                    <a:pt x="335" y="550"/>
                  </a:lnTo>
                  <a:lnTo>
                    <a:pt x="298" y="540"/>
                  </a:lnTo>
                  <a:lnTo>
                    <a:pt x="260" y="530"/>
                  </a:lnTo>
                  <a:lnTo>
                    <a:pt x="226" y="518"/>
                  </a:lnTo>
                  <a:lnTo>
                    <a:pt x="193" y="504"/>
                  </a:lnTo>
                  <a:lnTo>
                    <a:pt x="161" y="488"/>
                  </a:lnTo>
                  <a:lnTo>
                    <a:pt x="133" y="472"/>
                  </a:lnTo>
                  <a:lnTo>
                    <a:pt x="107" y="454"/>
                  </a:lnTo>
                  <a:lnTo>
                    <a:pt x="84" y="436"/>
                  </a:lnTo>
                  <a:lnTo>
                    <a:pt x="62" y="416"/>
                  </a:lnTo>
                  <a:lnTo>
                    <a:pt x="44" y="396"/>
                  </a:lnTo>
                  <a:lnTo>
                    <a:pt x="28" y="374"/>
                  </a:lnTo>
                  <a:lnTo>
                    <a:pt x="16" y="352"/>
                  </a:lnTo>
                  <a:lnTo>
                    <a:pt x="8" y="330"/>
                  </a:lnTo>
                  <a:lnTo>
                    <a:pt x="2" y="308"/>
                  </a:lnTo>
                  <a:lnTo>
                    <a:pt x="0" y="284"/>
                  </a:lnTo>
                  <a:lnTo>
                    <a:pt x="0" y="284"/>
                  </a:lnTo>
                  <a:lnTo>
                    <a:pt x="2" y="270"/>
                  </a:lnTo>
                  <a:lnTo>
                    <a:pt x="4" y="256"/>
                  </a:lnTo>
                  <a:lnTo>
                    <a:pt x="6" y="242"/>
                  </a:lnTo>
                  <a:lnTo>
                    <a:pt x="12" y="228"/>
                  </a:lnTo>
                  <a:lnTo>
                    <a:pt x="18" y="214"/>
                  </a:lnTo>
                  <a:lnTo>
                    <a:pt x="24" y="202"/>
                  </a:lnTo>
                  <a:lnTo>
                    <a:pt x="42" y="176"/>
                  </a:lnTo>
                  <a:lnTo>
                    <a:pt x="66" y="150"/>
                  </a:lnTo>
                  <a:lnTo>
                    <a:pt x="92" y="128"/>
                  </a:lnTo>
                  <a:lnTo>
                    <a:pt x="121" y="106"/>
                  </a:lnTo>
                  <a:lnTo>
                    <a:pt x="155" y="84"/>
                  </a:lnTo>
                  <a:lnTo>
                    <a:pt x="193" y="66"/>
                  </a:lnTo>
                  <a:lnTo>
                    <a:pt x="234" y="50"/>
                  </a:lnTo>
                  <a:lnTo>
                    <a:pt x="276" y="36"/>
                  </a:lnTo>
                  <a:lnTo>
                    <a:pt x="321" y="24"/>
                  </a:lnTo>
                  <a:lnTo>
                    <a:pt x="369" y="14"/>
                  </a:lnTo>
                  <a:lnTo>
                    <a:pt x="418" y="6"/>
                  </a:lnTo>
                  <a:lnTo>
                    <a:pt x="470" y="2"/>
                  </a:lnTo>
                  <a:lnTo>
                    <a:pt x="523" y="0"/>
                  </a:lnTo>
                  <a:lnTo>
                    <a:pt x="523" y="0"/>
                  </a:lnTo>
                  <a:lnTo>
                    <a:pt x="575" y="2"/>
                  </a:lnTo>
                  <a:lnTo>
                    <a:pt x="627" y="6"/>
                  </a:lnTo>
                  <a:lnTo>
                    <a:pt x="676" y="14"/>
                  </a:lnTo>
                  <a:lnTo>
                    <a:pt x="724" y="24"/>
                  </a:lnTo>
                  <a:lnTo>
                    <a:pt x="769" y="36"/>
                  </a:lnTo>
                  <a:lnTo>
                    <a:pt x="813" y="50"/>
                  </a:lnTo>
                  <a:lnTo>
                    <a:pt x="852" y="66"/>
                  </a:lnTo>
                  <a:lnTo>
                    <a:pt x="890" y="84"/>
                  </a:lnTo>
                  <a:lnTo>
                    <a:pt x="924" y="106"/>
                  </a:lnTo>
                  <a:lnTo>
                    <a:pt x="953" y="128"/>
                  </a:lnTo>
                  <a:lnTo>
                    <a:pt x="981" y="150"/>
                  </a:lnTo>
                  <a:lnTo>
                    <a:pt x="1003" y="176"/>
                  </a:lnTo>
                  <a:lnTo>
                    <a:pt x="1021" y="202"/>
                  </a:lnTo>
                  <a:lnTo>
                    <a:pt x="1029" y="214"/>
                  </a:lnTo>
                  <a:lnTo>
                    <a:pt x="1035" y="228"/>
                  </a:lnTo>
                  <a:lnTo>
                    <a:pt x="1039" y="242"/>
                  </a:lnTo>
                  <a:lnTo>
                    <a:pt x="1043" y="256"/>
                  </a:lnTo>
                  <a:lnTo>
                    <a:pt x="1045" y="270"/>
                  </a:lnTo>
                  <a:lnTo>
                    <a:pt x="1045" y="284"/>
                  </a:lnTo>
                  <a:lnTo>
                    <a:pt x="1045" y="284"/>
                  </a:lnTo>
                  <a:lnTo>
                    <a:pt x="1045" y="300"/>
                  </a:lnTo>
                  <a:lnTo>
                    <a:pt x="1043" y="314"/>
                  </a:lnTo>
                  <a:lnTo>
                    <a:pt x="1039" y="328"/>
                  </a:lnTo>
                  <a:lnTo>
                    <a:pt x="1035" y="342"/>
                  </a:lnTo>
                  <a:lnTo>
                    <a:pt x="1029" y="356"/>
                  </a:lnTo>
                  <a:lnTo>
                    <a:pt x="1021" y="368"/>
                  </a:lnTo>
                  <a:lnTo>
                    <a:pt x="1003" y="394"/>
                  </a:lnTo>
                  <a:lnTo>
                    <a:pt x="981" y="420"/>
                  </a:lnTo>
                  <a:lnTo>
                    <a:pt x="953" y="442"/>
                  </a:lnTo>
                  <a:lnTo>
                    <a:pt x="924" y="464"/>
                  </a:lnTo>
                  <a:lnTo>
                    <a:pt x="890" y="486"/>
                  </a:lnTo>
                  <a:lnTo>
                    <a:pt x="852" y="504"/>
                  </a:lnTo>
                  <a:lnTo>
                    <a:pt x="813" y="520"/>
                  </a:lnTo>
                  <a:lnTo>
                    <a:pt x="769" y="534"/>
                  </a:lnTo>
                  <a:lnTo>
                    <a:pt x="724" y="546"/>
                  </a:lnTo>
                  <a:lnTo>
                    <a:pt x="676" y="556"/>
                  </a:lnTo>
                  <a:lnTo>
                    <a:pt x="627" y="564"/>
                  </a:lnTo>
                  <a:lnTo>
                    <a:pt x="575" y="568"/>
                  </a:lnTo>
                  <a:lnTo>
                    <a:pt x="523" y="570"/>
                  </a:lnTo>
                  <a:lnTo>
                    <a:pt x="523" y="570"/>
                  </a:lnTo>
                  <a:lnTo>
                    <a:pt x="514" y="570"/>
                  </a:lnTo>
                  <a:lnTo>
                    <a:pt x="514" y="570"/>
                  </a:lnTo>
                  <a:lnTo>
                    <a:pt x="496" y="570"/>
                  </a:lnTo>
                  <a:lnTo>
                    <a:pt x="496" y="570"/>
                  </a:lnTo>
                  <a:lnTo>
                    <a:pt x="405" y="640"/>
                  </a:lnTo>
                  <a:lnTo>
                    <a:pt x="405" y="640"/>
                  </a:lnTo>
                  <a:lnTo>
                    <a:pt x="411" y="630"/>
                  </a:lnTo>
                  <a:lnTo>
                    <a:pt x="411" y="6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r>
                <a:rPr lang="en-GB" sz="3200" dirty="0" smtClean="0"/>
                <a:t>       </a:t>
              </a:r>
            </a:p>
            <a:p>
              <a:pPr algn="ctr"/>
              <a:r>
                <a:rPr lang="en-GB" sz="3200" i="1" dirty="0" smtClean="0"/>
                <a:t>Yammer…. Yammer….. Yammer….</a:t>
              </a:r>
              <a:endParaRPr lang="en-GB" sz="3200" dirty="0"/>
            </a:p>
          </p:txBody>
        </p:sp>
      </p:grpSp>
      <p:sp>
        <p:nvSpPr>
          <p:cNvPr id="15" name="TextBox 14"/>
          <p:cNvSpPr txBox="1"/>
          <p:nvPr/>
        </p:nvSpPr>
        <p:spPr>
          <a:xfrm>
            <a:off x="5364088" y="260648"/>
            <a:ext cx="3528392" cy="584775"/>
          </a:xfrm>
          <a:prstGeom prst="rect">
            <a:avLst/>
          </a:prstGeom>
          <a:noFill/>
        </p:spPr>
        <p:txBody>
          <a:bodyPr wrap="square" rtlCol="0">
            <a:spAutoFit/>
          </a:bodyPr>
          <a:lstStyle/>
          <a:p>
            <a:pPr algn="ctr"/>
            <a:r>
              <a:rPr lang="en-GB" sz="3200" i="1" dirty="0" smtClean="0"/>
              <a:t> </a:t>
            </a:r>
            <a:endParaRPr lang="en-GB" sz="3200" dirty="0"/>
          </a:p>
        </p:txBody>
      </p:sp>
      <p:sp>
        <p:nvSpPr>
          <p:cNvPr id="16" name="Title 15"/>
          <p:cNvSpPr>
            <a:spLocks noGrp="1"/>
          </p:cNvSpPr>
          <p:nvPr>
            <p:ph type="title"/>
          </p:nvPr>
        </p:nvSpPr>
        <p:spPr>
          <a:xfrm>
            <a:off x="0" y="0"/>
            <a:ext cx="4139952" cy="1331640"/>
          </a:xfrm>
        </p:spPr>
        <p:txBody>
          <a:bodyPr>
            <a:normAutofit/>
          </a:bodyPr>
          <a:lstStyle/>
          <a:p>
            <a:r>
              <a:rPr lang="en-GB" dirty="0" smtClean="0"/>
              <a:t>As opposed to….</a:t>
            </a:r>
            <a:endParaRPr lang="en-GB" dirty="0"/>
          </a:p>
        </p:txBody>
      </p:sp>
      <p:sp>
        <p:nvSpPr>
          <p:cNvPr id="13" name="Rectangle 12"/>
          <p:cNvSpPr/>
          <p:nvPr/>
        </p:nvSpPr>
        <p:spPr>
          <a:xfrm>
            <a:off x="0" y="4797152"/>
            <a:ext cx="5760640" cy="1754326"/>
          </a:xfrm>
          <a:prstGeom prst="rect">
            <a:avLst/>
          </a:prstGeom>
        </p:spPr>
        <p:txBody>
          <a:bodyPr wrap="square">
            <a:spAutoFit/>
          </a:bodyPr>
          <a:lstStyle/>
          <a:p>
            <a:pPr lvl="0" algn="ctr">
              <a:spcBef>
                <a:spcPct val="0"/>
              </a:spcBef>
              <a:defRPr/>
            </a:pPr>
            <a:r>
              <a:rPr lang="en-GB" sz="3600" dirty="0" smtClean="0"/>
              <a:t>External decision makers prefer their </a:t>
            </a:r>
            <a:r>
              <a:rPr lang="en-GB" sz="3600" i="1" dirty="0" smtClean="0"/>
              <a:t>own</a:t>
            </a:r>
            <a:r>
              <a:rPr lang="en-GB" sz="3600" dirty="0" smtClean="0"/>
              <a:t> ideas and </a:t>
            </a:r>
            <a:r>
              <a:rPr lang="en-GB" sz="3600" i="1" dirty="0" smtClean="0"/>
              <a:t>own</a:t>
            </a:r>
            <a:r>
              <a:rPr lang="en-GB" sz="3600" dirty="0" smtClean="0"/>
              <a:t> needs...  </a:t>
            </a:r>
            <a:endParaRPr lang="en-GB" sz="3600" dirty="0"/>
          </a:p>
        </p:txBody>
      </p:sp>
      <p:grpSp>
        <p:nvGrpSpPr>
          <p:cNvPr id="18" name="Group 9"/>
          <p:cNvGrpSpPr>
            <a:grpSpLocks noChangeAspect="1"/>
          </p:cNvGrpSpPr>
          <p:nvPr/>
        </p:nvGrpSpPr>
        <p:grpSpPr bwMode="auto">
          <a:xfrm>
            <a:off x="4644008" y="0"/>
            <a:ext cx="4320480" cy="3528392"/>
            <a:chOff x="1882" y="3249"/>
            <a:chExt cx="1179" cy="954"/>
          </a:xfrm>
        </p:grpSpPr>
        <p:sp>
          <p:nvSpPr>
            <p:cNvPr id="19" name="AutoShape 8"/>
            <p:cNvSpPr>
              <a:spLocks noChangeAspect="1" noChangeArrowheads="1" noTextEdit="1"/>
            </p:cNvSpPr>
            <p:nvPr/>
          </p:nvSpPr>
          <p:spPr bwMode="auto">
            <a:xfrm>
              <a:off x="1882" y="3249"/>
              <a:ext cx="1179" cy="9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0"/>
            <p:cNvSpPr>
              <a:spLocks/>
            </p:cNvSpPr>
            <p:nvPr/>
          </p:nvSpPr>
          <p:spPr bwMode="auto">
            <a:xfrm>
              <a:off x="1902" y="3269"/>
              <a:ext cx="1139" cy="868"/>
            </a:xfrm>
            <a:custGeom>
              <a:avLst/>
              <a:gdLst/>
              <a:ahLst/>
              <a:cxnLst>
                <a:cxn ang="0">
                  <a:pos x="570" y="0"/>
                </a:cxn>
                <a:cxn ang="0">
                  <a:pos x="456" y="8"/>
                </a:cxn>
                <a:cxn ang="0">
                  <a:pos x="349" y="26"/>
                </a:cxn>
                <a:cxn ang="0">
                  <a:pos x="251" y="58"/>
                </a:cxn>
                <a:cxn ang="0">
                  <a:pos x="166" y="98"/>
                </a:cxn>
                <a:cxn ang="0">
                  <a:pos x="97" y="146"/>
                </a:cxn>
                <a:cxn ang="0">
                  <a:pos x="45" y="204"/>
                </a:cxn>
                <a:cxn ang="0">
                  <a:pos x="26" y="234"/>
                </a:cxn>
                <a:cxn ang="0">
                  <a:pos x="12" y="266"/>
                </a:cxn>
                <a:cxn ang="0">
                  <a:pos x="4" y="298"/>
                </a:cxn>
                <a:cxn ang="0">
                  <a:pos x="0" y="332"/>
                </a:cxn>
                <a:cxn ang="0">
                  <a:pos x="2" y="362"/>
                </a:cxn>
                <a:cxn ang="0">
                  <a:pos x="18" y="416"/>
                </a:cxn>
                <a:cxn ang="0">
                  <a:pos x="47" y="466"/>
                </a:cxn>
                <a:cxn ang="0">
                  <a:pos x="91" y="514"/>
                </a:cxn>
                <a:cxn ang="0">
                  <a:pos x="146" y="556"/>
                </a:cxn>
                <a:cxn ang="0">
                  <a:pos x="214" y="592"/>
                </a:cxn>
                <a:cxn ang="0">
                  <a:pos x="287" y="622"/>
                </a:cxn>
                <a:cxn ang="0">
                  <a:pos x="370" y="644"/>
                </a:cxn>
                <a:cxn ang="0">
                  <a:pos x="293" y="868"/>
                </a:cxn>
                <a:cxn ang="0">
                  <a:pos x="559" y="666"/>
                </a:cxn>
                <a:cxn ang="0">
                  <a:pos x="570" y="666"/>
                </a:cxn>
                <a:cxn ang="0">
                  <a:pos x="685" y="658"/>
                </a:cxn>
                <a:cxn ang="0">
                  <a:pos x="792" y="640"/>
                </a:cxn>
                <a:cxn ang="0">
                  <a:pos x="890" y="608"/>
                </a:cxn>
                <a:cxn ang="0">
                  <a:pos x="973" y="568"/>
                </a:cxn>
                <a:cxn ang="0">
                  <a:pos x="1042" y="518"/>
                </a:cxn>
                <a:cxn ang="0">
                  <a:pos x="1096" y="462"/>
                </a:cxn>
                <a:cxn ang="0">
                  <a:pos x="1113" y="432"/>
                </a:cxn>
                <a:cxn ang="0">
                  <a:pos x="1127" y="400"/>
                </a:cxn>
                <a:cxn ang="0">
                  <a:pos x="1137" y="366"/>
                </a:cxn>
                <a:cxn ang="0">
                  <a:pos x="1139" y="332"/>
                </a:cxn>
                <a:cxn ang="0">
                  <a:pos x="1139" y="316"/>
                </a:cxn>
                <a:cxn ang="0">
                  <a:pos x="1133" y="282"/>
                </a:cxn>
                <a:cxn ang="0">
                  <a:pos x="1121" y="250"/>
                </a:cxn>
                <a:cxn ang="0">
                  <a:pos x="1105" y="218"/>
                </a:cxn>
                <a:cxn ang="0">
                  <a:pos x="1072" y="174"/>
                </a:cxn>
                <a:cxn ang="0">
                  <a:pos x="1010" y="122"/>
                </a:cxn>
                <a:cxn ang="0">
                  <a:pos x="933" y="76"/>
                </a:cxn>
                <a:cxn ang="0">
                  <a:pos x="842" y="40"/>
                </a:cxn>
                <a:cxn ang="0">
                  <a:pos x="739" y="16"/>
                </a:cxn>
                <a:cxn ang="0">
                  <a:pos x="628" y="2"/>
                </a:cxn>
                <a:cxn ang="0">
                  <a:pos x="570" y="0"/>
                </a:cxn>
              </a:cxnLst>
              <a:rect l="0" t="0" r="r" b="b"/>
              <a:pathLst>
                <a:path w="1139" h="868">
                  <a:moveTo>
                    <a:pt x="570" y="0"/>
                  </a:moveTo>
                  <a:lnTo>
                    <a:pt x="570" y="0"/>
                  </a:lnTo>
                  <a:lnTo>
                    <a:pt x="511" y="2"/>
                  </a:lnTo>
                  <a:lnTo>
                    <a:pt x="456" y="8"/>
                  </a:lnTo>
                  <a:lnTo>
                    <a:pt x="400" y="16"/>
                  </a:lnTo>
                  <a:lnTo>
                    <a:pt x="349" y="26"/>
                  </a:lnTo>
                  <a:lnTo>
                    <a:pt x="299" y="40"/>
                  </a:lnTo>
                  <a:lnTo>
                    <a:pt x="251" y="58"/>
                  </a:lnTo>
                  <a:lnTo>
                    <a:pt x="208" y="76"/>
                  </a:lnTo>
                  <a:lnTo>
                    <a:pt x="166" y="98"/>
                  </a:lnTo>
                  <a:lnTo>
                    <a:pt x="131" y="122"/>
                  </a:lnTo>
                  <a:lnTo>
                    <a:pt x="97" y="146"/>
                  </a:lnTo>
                  <a:lnTo>
                    <a:pt x="69" y="174"/>
                  </a:lnTo>
                  <a:lnTo>
                    <a:pt x="45" y="204"/>
                  </a:lnTo>
                  <a:lnTo>
                    <a:pt x="35" y="218"/>
                  </a:lnTo>
                  <a:lnTo>
                    <a:pt x="26" y="234"/>
                  </a:lnTo>
                  <a:lnTo>
                    <a:pt x="18" y="250"/>
                  </a:lnTo>
                  <a:lnTo>
                    <a:pt x="12" y="266"/>
                  </a:lnTo>
                  <a:lnTo>
                    <a:pt x="6" y="282"/>
                  </a:lnTo>
                  <a:lnTo>
                    <a:pt x="4" y="298"/>
                  </a:lnTo>
                  <a:lnTo>
                    <a:pt x="0" y="316"/>
                  </a:lnTo>
                  <a:lnTo>
                    <a:pt x="0" y="332"/>
                  </a:lnTo>
                  <a:lnTo>
                    <a:pt x="0" y="332"/>
                  </a:lnTo>
                  <a:lnTo>
                    <a:pt x="2" y="362"/>
                  </a:lnTo>
                  <a:lnTo>
                    <a:pt x="8" y="388"/>
                  </a:lnTo>
                  <a:lnTo>
                    <a:pt x="18" y="416"/>
                  </a:lnTo>
                  <a:lnTo>
                    <a:pt x="32" y="442"/>
                  </a:lnTo>
                  <a:lnTo>
                    <a:pt x="47" y="466"/>
                  </a:lnTo>
                  <a:lnTo>
                    <a:pt x="69" y="490"/>
                  </a:lnTo>
                  <a:lnTo>
                    <a:pt x="91" y="514"/>
                  </a:lnTo>
                  <a:lnTo>
                    <a:pt x="119" y="536"/>
                  </a:lnTo>
                  <a:lnTo>
                    <a:pt x="146" y="556"/>
                  </a:lnTo>
                  <a:lnTo>
                    <a:pt x="178" y="574"/>
                  </a:lnTo>
                  <a:lnTo>
                    <a:pt x="214" y="592"/>
                  </a:lnTo>
                  <a:lnTo>
                    <a:pt x="249" y="608"/>
                  </a:lnTo>
                  <a:lnTo>
                    <a:pt x="287" y="622"/>
                  </a:lnTo>
                  <a:lnTo>
                    <a:pt x="329" y="634"/>
                  </a:lnTo>
                  <a:lnTo>
                    <a:pt x="370" y="644"/>
                  </a:lnTo>
                  <a:lnTo>
                    <a:pt x="416" y="654"/>
                  </a:lnTo>
                  <a:lnTo>
                    <a:pt x="293" y="868"/>
                  </a:lnTo>
                  <a:lnTo>
                    <a:pt x="559" y="666"/>
                  </a:lnTo>
                  <a:lnTo>
                    <a:pt x="559" y="666"/>
                  </a:lnTo>
                  <a:lnTo>
                    <a:pt x="570" y="666"/>
                  </a:lnTo>
                  <a:lnTo>
                    <a:pt x="570" y="666"/>
                  </a:lnTo>
                  <a:lnTo>
                    <a:pt x="628" y="664"/>
                  </a:lnTo>
                  <a:lnTo>
                    <a:pt x="685" y="658"/>
                  </a:lnTo>
                  <a:lnTo>
                    <a:pt x="739" y="650"/>
                  </a:lnTo>
                  <a:lnTo>
                    <a:pt x="792" y="640"/>
                  </a:lnTo>
                  <a:lnTo>
                    <a:pt x="842" y="626"/>
                  </a:lnTo>
                  <a:lnTo>
                    <a:pt x="890" y="608"/>
                  </a:lnTo>
                  <a:lnTo>
                    <a:pt x="933" y="590"/>
                  </a:lnTo>
                  <a:lnTo>
                    <a:pt x="973" y="568"/>
                  </a:lnTo>
                  <a:lnTo>
                    <a:pt x="1010" y="544"/>
                  </a:lnTo>
                  <a:lnTo>
                    <a:pt x="1042" y="518"/>
                  </a:lnTo>
                  <a:lnTo>
                    <a:pt x="1072" y="492"/>
                  </a:lnTo>
                  <a:lnTo>
                    <a:pt x="1096" y="462"/>
                  </a:lnTo>
                  <a:lnTo>
                    <a:pt x="1105" y="448"/>
                  </a:lnTo>
                  <a:lnTo>
                    <a:pt x="1113" y="432"/>
                  </a:lnTo>
                  <a:lnTo>
                    <a:pt x="1121" y="416"/>
                  </a:lnTo>
                  <a:lnTo>
                    <a:pt x="1127" y="400"/>
                  </a:lnTo>
                  <a:lnTo>
                    <a:pt x="1133" y="384"/>
                  </a:lnTo>
                  <a:lnTo>
                    <a:pt x="1137" y="366"/>
                  </a:lnTo>
                  <a:lnTo>
                    <a:pt x="1139" y="350"/>
                  </a:lnTo>
                  <a:lnTo>
                    <a:pt x="1139" y="332"/>
                  </a:lnTo>
                  <a:lnTo>
                    <a:pt x="1139" y="332"/>
                  </a:lnTo>
                  <a:lnTo>
                    <a:pt x="1139" y="316"/>
                  </a:lnTo>
                  <a:lnTo>
                    <a:pt x="1137" y="298"/>
                  </a:lnTo>
                  <a:lnTo>
                    <a:pt x="1133" y="282"/>
                  </a:lnTo>
                  <a:lnTo>
                    <a:pt x="1127" y="266"/>
                  </a:lnTo>
                  <a:lnTo>
                    <a:pt x="1121" y="250"/>
                  </a:lnTo>
                  <a:lnTo>
                    <a:pt x="1113" y="234"/>
                  </a:lnTo>
                  <a:lnTo>
                    <a:pt x="1105" y="218"/>
                  </a:lnTo>
                  <a:lnTo>
                    <a:pt x="1096" y="204"/>
                  </a:lnTo>
                  <a:lnTo>
                    <a:pt x="1072" y="174"/>
                  </a:lnTo>
                  <a:lnTo>
                    <a:pt x="1042" y="146"/>
                  </a:lnTo>
                  <a:lnTo>
                    <a:pt x="1010" y="122"/>
                  </a:lnTo>
                  <a:lnTo>
                    <a:pt x="973" y="98"/>
                  </a:lnTo>
                  <a:lnTo>
                    <a:pt x="933" y="76"/>
                  </a:lnTo>
                  <a:lnTo>
                    <a:pt x="890" y="58"/>
                  </a:lnTo>
                  <a:lnTo>
                    <a:pt x="842" y="40"/>
                  </a:lnTo>
                  <a:lnTo>
                    <a:pt x="792" y="26"/>
                  </a:lnTo>
                  <a:lnTo>
                    <a:pt x="739" y="16"/>
                  </a:lnTo>
                  <a:lnTo>
                    <a:pt x="685" y="8"/>
                  </a:lnTo>
                  <a:lnTo>
                    <a:pt x="628" y="2"/>
                  </a:lnTo>
                  <a:lnTo>
                    <a:pt x="570" y="0"/>
                  </a:lnTo>
                  <a:lnTo>
                    <a:pt x="57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1"/>
            <p:cNvSpPr>
              <a:spLocks/>
            </p:cNvSpPr>
            <p:nvPr/>
          </p:nvSpPr>
          <p:spPr bwMode="auto">
            <a:xfrm>
              <a:off x="1886" y="3253"/>
              <a:ext cx="1171" cy="946"/>
            </a:xfrm>
            <a:custGeom>
              <a:avLst/>
              <a:gdLst/>
              <a:ahLst/>
              <a:cxnLst>
                <a:cxn ang="0">
                  <a:pos x="174" y="100"/>
                </a:cxn>
                <a:cxn ang="0">
                  <a:pos x="99" y="154"/>
                </a:cxn>
                <a:cxn ang="0">
                  <a:pos x="57" y="198"/>
                </a:cxn>
                <a:cxn ang="0">
                  <a:pos x="36" y="230"/>
                </a:cxn>
                <a:cxn ang="0">
                  <a:pos x="18" y="262"/>
                </a:cxn>
                <a:cxn ang="0">
                  <a:pos x="6" y="296"/>
                </a:cxn>
                <a:cxn ang="0">
                  <a:pos x="0" y="332"/>
                </a:cxn>
                <a:cxn ang="0">
                  <a:pos x="0" y="348"/>
                </a:cxn>
                <a:cxn ang="0">
                  <a:pos x="8" y="408"/>
                </a:cxn>
                <a:cxn ang="0">
                  <a:pos x="32" y="464"/>
                </a:cxn>
                <a:cxn ang="0">
                  <a:pos x="71" y="516"/>
                </a:cxn>
                <a:cxn ang="0">
                  <a:pos x="125" y="564"/>
                </a:cxn>
                <a:cxn ang="0">
                  <a:pos x="153" y="584"/>
                </a:cxn>
                <a:cxn ang="0">
                  <a:pos x="216" y="620"/>
                </a:cxn>
                <a:cxn ang="0">
                  <a:pos x="287" y="650"/>
                </a:cxn>
                <a:cxn ang="0">
                  <a:pos x="365" y="672"/>
                </a:cxn>
                <a:cxn ang="0">
                  <a:pos x="406" y="680"/>
                </a:cxn>
                <a:cxn ang="0">
                  <a:pos x="256" y="946"/>
                </a:cxn>
                <a:cxn ang="0">
                  <a:pos x="581" y="698"/>
                </a:cxn>
                <a:cxn ang="0">
                  <a:pos x="586" y="698"/>
                </a:cxn>
                <a:cxn ang="0">
                  <a:pos x="699" y="692"/>
                </a:cxn>
                <a:cxn ang="0">
                  <a:pos x="808" y="672"/>
                </a:cxn>
                <a:cxn ang="0">
                  <a:pos x="907" y="640"/>
                </a:cxn>
                <a:cxn ang="0">
                  <a:pos x="997" y="598"/>
                </a:cxn>
                <a:cxn ang="0">
                  <a:pos x="1036" y="572"/>
                </a:cxn>
                <a:cxn ang="0">
                  <a:pos x="1102" y="516"/>
                </a:cxn>
                <a:cxn ang="0">
                  <a:pos x="1127" y="484"/>
                </a:cxn>
                <a:cxn ang="0">
                  <a:pos x="1145" y="452"/>
                </a:cxn>
                <a:cxn ang="0">
                  <a:pos x="1161" y="418"/>
                </a:cxn>
                <a:cxn ang="0">
                  <a:pos x="1169" y="384"/>
                </a:cxn>
                <a:cxn ang="0">
                  <a:pos x="1171" y="348"/>
                </a:cxn>
                <a:cxn ang="0">
                  <a:pos x="1171" y="332"/>
                </a:cxn>
                <a:cxn ang="0">
                  <a:pos x="1165" y="296"/>
                </a:cxn>
                <a:cxn ang="0">
                  <a:pos x="1153" y="262"/>
                </a:cxn>
                <a:cxn ang="0">
                  <a:pos x="1137" y="230"/>
                </a:cxn>
                <a:cxn ang="0">
                  <a:pos x="1116" y="198"/>
                </a:cxn>
                <a:cxn ang="0">
                  <a:pos x="1072" y="154"/>
                </a:cxn>
                <a:cxn ang="0">
                  <a:pos x="997" y="100"/>
                </a:cxn>
                <a:cxn ang="0">
                  <a:pos x="953" y="78"/>
                </a:cxn>
                <a:cxn ang="0">
                  <a:pos x="860" y="40"/>
                </a:cxn>
                <a:cxn ang="0">
                  <a:pos x="755" y="14"/>
                </a:cxn>
                <a:cxn ang="0">
                  <a:pos x="644" y="2"/>
                </a:cxn>
                <a:cxn ang="0">
                  <a:pos x="586" y="0"/>
                </a:cxn>
                <a:cxn ang="0">
                  <a:pos x="472" y="6"/>
                </a:cxn>
                <a:cxn ang="0">
                  <a:pos x="363" y="26"/>
                </a:cxn>
                <a:cxn ang="0">
                  <a:pos x="264" y="58"/>
                </a:cxn>
                <a:cxn ang="0">
                  <a:pos x="174" y="100"/>
                </a:cxn>
              </a:cxnLst>
              <a:rect l="0" t="0" r="r" b="b"/>
              <a:pathLst>
                <a:path w="1171" h="946">
                  <a:moveTo>
                    <a:pt x="174" y="100"/>
                  </a:moveTo>
                  <a:lnTo>
                    <a:pt x="174" y="100"/>
                  </a:lnTo>
                  <a:lnTo>
                    <a:pt x="135" y="126"/>
                  </a:lnTo>
                  <a:lnTo>
                    <a:pt x="99" y="154"/>
                  </a:lnTo>
                  <a:lnTo>
                    <a:pt x="69" y="182"/>
                  </a:lnTo>
                  <a:lnTo>
                    <a:pt x="57" y="198"/>
                  </a:lnTo>
                  <a:lnTo>
                    <a:pt x="46" y="214"/>
                  </a:lnTo>
                  <a:lnTo>
                    <a:pt x="36" y="230"/>
                  </a:lnTo>
                  <a:lnTo>
                    <a:pt x="26" y="246"/>
                  </a:lnTo>
                  <a:lnTo>
                    <a:pt x="18" y="262"/>
                  </a:lnTo>
                  <a:lnTo>
                    <a:pt x="12" y="280"/>
                  </a:lnTo>
                  <a:lnTo>
                    <a:pt x="6" y="296"/>
                  </a:lnTo>
                  <a:lnTo>
                    <a:pt x="2" y="314"/>
                  </a:lnTo>
                  <a:lnTo>
                    <a:pt x="0" y="332"/>
                  </a:lnTo>
                  <a:lnTo>
                    <a:pt x="0" y="348"/>
                  </a:lnTo>
                  <a:lnTo>
                    <a:pt x="0" y="348"/>
                  </a:lnTo>
                  <a:lnTo>
                    <a:pt x="2" y="378"/>
                  </a:lnTo>
                  <a:lnTo>
                    <a:pt x="8" y="408"/>
                  </a:lnTo>
                  <a:lnTo>
                    <a:pt x="18" y="436"/>
                  </a:lnTo>
                  <a:lnTo>
                    <a:pt x="32" y="464"/>
                  </a:lnTo>
                  <a:lnTo>
                    <a:pt x="50" y="490"/>
                  </a:lnTo>
                  <a:lnTo>
                    <a:pt x="71" y="516"/>
                  </a:lnTo>
                  <a:lnTo>
                    <a:pt x="95" y="540"/>
                  </a:lnTo>
                  <a:lnTo>
                    <a:pt x="125" y="564"/>
                  </a:lnTo>
                  <a:lnTo>
                    <a:pt x="125" y="564"/>
                  </a:lnTo>
                  <a:lnTo>
                    <a:pt x="153" y="584"/>
                  </a:lnTo>
                  <a:lnTo>
                    <a:pt x="182" y="602"/>
                  </a:lnTo>
                  <a:lnTo>
                    <a:pt x="216" y="620"/>
                  </a:lnTo>
                  <a:lnTo>
                    <a:pt x="252" y="636"/>
                  </a:lnTo>
                  <a:lnTo>
                    <a:pt x="287" y="650"/>
                  </a:lnTo>
                  <a:lnTo>
                    <a:pt x="325" y="662"/>
                  </a:lnTo>
                  <a:lnTo>
                    <a:pt x="365" y="672"/>
                  </a:lnTo>
                  <a:lnTo>
                    <a:pt x="406" y="680"/>
                  </a:lnTo>
                  <a:lnTo>
                    <a:pt x="406" y="680"/>
                  </a:lnTo>
                  <a:lnTo>
                    <a:pt x="256" y="946"/>
                  </a:lnTo>
                  <a:lnTo>
                    <a:pt x="256" y="946"/>
                  </a:lnTo>
                  <a:lnTo>
                    <a:pt x="581" y="698"/>
                  </a:lnTo>
                  <a:lnTo>
                    <a:pt x="581" y="698"/>
                  </a:lnTo>
                  <a:lnTo>
                    <a:pt x="586" y="698"/>
                  </a:lnTo>
                  <a:lnTo>
                    <a:pt x="586" y="698"/>
                  </a:lnTo>
                  <a:lnTo>
                    <a:pt x="644" y="696"/>
                  </a:lnTo>
                  <a:lnTo>
                    <a:pt x="699" y="692"/>
                  </a:lnTo>
                  <a:lnTo>
                    <a:pt x="755" y="684"/>
                  </a:lnTo>
                  <a:lnTo>
                    <a:pt x="808" y="672"/>
                  </a:lnTo>
                  <a:lnTo>
                    <a:pt x="860" y="658"/>
                  </a:lnTo>
                  <a:lnTo>
                    <a:pt x="907" y="640"/>
                  </a:lnTo>
                  <a:lnTo>
                    <a:pt x="953" y="620"/>
                  </a:lnTo>
                  <a:lnTo>
                    <a:pt x="997" y="598"/>
                  </a:lnTo>
                  <a:lnTo>
                    <a:pt x="997" y="598"/>
                  </a:lnTo>
                  <a:lnTo>
                    <a:pt x="1036" y="572"/>
                  </a:lnTo>
                  <a:lnTo>
                    <a:pt x="1072" y="544"/>
                  </a:lnTo>
                  <a:lnTo>
                    <a:pt x="1102" y="516"/>
                  </a:lnTo>
                  <a:lnTo>
                    <a:pt x="1116" y="500"/>
                  </a:lnTo>
                  <a:lnTo>
                    <a:pt x="1127" y="484"/>
                  </a:lnTo>
                  <a:lnTo>
                    <a:pt x="1137" y="468"/>
                  </a:lnTo>
                  <a:lnTo>
                    <a:pt x="1145" y="452"/>
                  </a:lnTo>
                  <a:lnTo>
                    <a:pt x="1153" y="436"/>
                  </a:lnTo>
                  <a:lnTo>
                    <a:pt x="1161" y="418"/>
                  </a:lnTo>
                  <a:lnTo>
                    <a:pt x="1165" y="402"/>
                  </a:lnTo>
                  <a:lnTo>
                    <a:pt x="1169" y="384"/>
                  </a:lnTo>
                  <a:lnTo>
                    <a:pt x="1171" y="366"/>
                  </a:lnTo>
                  <a:lnTo>
                    <a:pt x="1171" y="348"/>
                  </a:lnTo>
                  <a:lnTo>
                    <a:pt x="1171" y="348"/>
                  </a:lnTo>
                  <a:lnTo>
                    <a:pt x="1171" y="332"/>
                  </a:lnTo>
                  <a:lnTo>
                    <a:pt x="1169" y="314"/>
                  </a:lnTo>
                  <a:lnTo>
                    <a:pt x="1165" y="296"/>
                  </a:lnTo>
                  <a:lnTo>
                    <a:pt x="1161" y="280"/>
                  </a:lnTo>
                  <a:lnTo>
                    <a:pt x="1153" y="262"/>
                  </a:lnTo>
                  <a:lnTo>
                    <a:pt x="1145" y="246"/>
                  </a:lnTo>
                  <a:lnTo>
                    <a:pt x="1137" y="230"/>
                  </a:lnTo>
                  <a:lnTo>
                    <a:pt x="1127" y="214"/>
                  </a:lnTo>
                  <a:lnTo>
                    <a:pt x="1116" y="198"/>
                  </a:lnTo>
                  <a:lnTo>
                    <a:pt x="1102" y="182"/>
                  </a:lnTo>
                  <a:lnTo>
                    <a:pt x="1072" y="154"/>
                  </a:lnTo>
                  <a:lnTo>
                    <a:pt x="1036" y="126"/>
                  </a:lnTo>
                  <a:lnTo>
                    <a:pt x="997" y="100"/>
                  </a:lnTo>
                  <a:lnTo>
                    <a:pt x="997" y="100"/>
                  </a:lnTo>
                  <a:lnTo>
                    <a:pt x="953" y="78"/>
                  </a:lnTo>
                  <a:lnTo>
                    <a:pt x="907" y="58"/>
                  </a:lnTo>
                  <a:lnTo>
                    <a:pt x="860" y="40"/>
                  </a:lnTo>
                  <a:lnTo>
                    <a:pt x="808" y="26"/>
                  </a:lnTo>
                  <a:lnTo>
                    <a:pt x="755" y="14"/>
                  </a:lnTo>
                  <a:lnTo>
                    <a:pt x="699" y="6"/>
                  </a:lnTo>
                  <a:lnTo>
                    <a:pt x="644" y="2"/>
                  </a:lnTo>
                  <a:lnTo>
                    <a:pt x="586" y="0"/>
                  </a:lnTo>
                  <a:lnTo>
                    <a:pt x="586" y="0"/>
                  </a:lnTo>
                  <a:lnTo>
                    <a:pt x="529" y="2"/>
                  </a:lnTo>
                  <a:lnTo>
                    <a:pt x="472" y="6"/>
                  </a:lnTo>
                  <a:lnTo>
                    <a:pt x="416" y="14"/>
                  </a:lnTo>
                  <a:lnTo>
                    <a:pt x="363" y="26"/>
                  </a:lnTo>
                  <a:lnTo>
                    <a:pt x="313" y="40"/>
                  </a:lnTo>
                  <a:lnTo>
                    <a:pt x="264" y="58"/>
                  </a:lnTo>
                  <a:lnTo>
                    <a:pt x="218" y="78"/>
                  </a:lnTo>
                  <a:lnTo>
                    <a:pt x="174" y="100"/>
                  </a:lnTo>
                  <a:lnTo>
                    <a:pt x="174" y="1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2"/>
            <p:cNvSpPr>
              <a:spLocks/>
            </p:cNvSpPr>
            <p:nvPr/>
          </p:nvSpPr>
          <p:spPr bwMode="auto">
            <a:xfrm>
              <a:off x="1918" y="3285"/>
              <a:ext cx="1107" cy="792"/>
            </a:xfrm>
            <a:custGeom>
              <a:avLst/>
              <a:gdLst/>
              <a:ahLst/>
              <a:cxnLst>
                <a:cxn ang="0">
                  <a:pos x="426" y="626"/>
                </a:cxn>
                <a:cxn ang="0">
                  <a:pos x="402" y="622"/>
                </a:cxn>
                <a:cxn ang="0">
                  <a:pos x="317" y="602"/>
                </a:cxn>
                <a:cxn ang="0">
                  <a:pos x="239" y="578"/>
                </a:cxn>
                <a:cxn ang="0">
                  <a:pos x="170" y="546"/>
                </a:cxn>
                <a:cxn ang="0">
                  <a:pos x="113" y="508"/>
                </a:cxn>
                <a:cxn ang="0">
                  <a:pos x="65" y="464"/>
                </a:cxn>
                <a:cxn ang="0">
                  <a:pos x="29" y="418"/>
                </a:cxn>
                <a:cxn ang="0">
                  <a:pos x="8" y="368"/>
                </a:cxn>
                <a:cxn ang="0">
                  <a:pos x="0" y="316"/>
                </a:cxn>
                <a:cxn ang="0">
                  <a:pos x="0" y="300"/>
                </a:cxn>
                <a:cxn ang="0">
                  <a:pos x="6" y="268"/>
                </a:cxn>
                <a:cxn ang="0">
                  <a:pos x="18" y="238"/>
                </a:cxn>
                <a:cxn ang="0">
                  <a:pos x="33" y="208"/>
                </a:cxn>
                <a:cxn ang="0">
                  <a:pos x="67" y="166"/>
                </a:cxn>
                <a:cxn ang="0">
                  <a:pos x="126" y="116"/>
                </a:cxn>
                <a:cxn ang="0">
                  <a:pos x="202" y="72"/>
                </a:cxn>
                <a:cxn ang="0">
                  <a:pos x="291" y="38"/>
                </a:cxn>
                <a:cxn ang="0">
                  <a:pos x="390" y="14"/>
                </a:cxn>
                <a:cxn ang="0">
                  <a:pos x="497" y="2"/>
                </a:cxn>
                <a:cxn ang="0">
                  <a:pos x="554" y="0"/>
                </a:cxn>
                <a:cxn ang="0">
                  <a:pos x="665" y="6"/>
                </a:cxn>
                <a:cxn ang="0">
                  <a:pos x="768" y="26"/>
                </a:cxn>
                <a:cxn ang="0">
                  <a:pos x="864" y="54"/>
                </a:cxn>
                <a:cxn ang="0">
                  <a:pos x="945" y="94"/>
                </a:cxn>
                <a:cxn ang="0">
                  <a:pos x="1012" y="140"/>
                </a:cxn>
                <a:cxn ang="0">
                  <a:pos x="1064" y="194"/>
                </a:cxn>
                <a:cxn ang="0">
                  <a:pos x="1084" y="222"/>
                </a:cxn>
                <a:cxn ang="0">
                  <a:pos x="1097" y="254"/>
                </a:cxn>
                <a:cxn ang="0">
                  <a:pos x="1105" y="284"/>
                </a:cxn>
                <a:cxn ang="0">
                  <a:pos x="1107" y="316"/>
                </a:cxn>
                <a:cxn ang="0">
                  <a:pos x="1107" y="334"/>
                </a:cxn>
                <a:cxn ang="0">
                  <a:pos x="1101" y="366"/>
                </a:cxn>
                <a:cxn ang="0">
                  <a:pos x="1089" y="396"/>
                </a:cxn>
                <a:cxn ang="0">
                  <a:pos x="1074" y="426"/>
                </a:cxn>
                <a:cxn ang="0">
                  <a:pos x="1040" y="468"/>
                </a:cxn>
                <a:cxn ang="0">
                  <a:pos x="981" y="518"/>
                </a:cxn>
                <a:cxn ang="0">
                  <a:pos x="905" y="562"/>
                </a:cxn>
                <a:cxn ang="0">
                  <a:pos x="818" y="596"/>
                </a:cxn>
                <a:cxn ang="0">
                  <a:pos x="719" y="620"/>
                </a:cxn>
                <a:cxn ang="0">
                  <a:pos x="610" y="632"/>
                </a:cxn>
                <a:cxn ang="0">
                  <a:pos x="543" y="634"/>
                </a:cxn>
                <a:cxn ang="0">
                  <a:pos x="539" y="634"/>
                </a:cxn>
                <a:cxn ang="0">
                  <a:pos x="329" y="792"/>
                </a:cxn>
                <a:cxn ang="0">
                  <a:pos x="414" y="646"/>
                </a:cxn>
              </a:cxnLst>
              <a:rect l="0" t="0" r="r" b="b"/>
              <a:pathLst>
                <a:path w="1107" h="792">
                  <a:moveTo>
                    <a:pt x="414" y="646"/>
                  </a:moveTo>
                  <a:lnTo>
                    <a:pt x="426" y="626"/>
                  </a:lnTo>
                  <a:lnTo>
                    <a:pt x="402" y="622"/>
                  </a:lnTo>
                  <a:lnTo>
                    <a:pt x="402" y="622"/>
                  </a:lnTo>
                  <a:lnTo>
                    <a:pt x="358" y="614"/>
                  </a:lnTo>
                  <a:lnTo>
                    <a:pt x="317" y="602"/>
                  </a:lnTo>
                  <a:lnTo>
                    <a:pt x="277" y="590"/>
                  </a:lnTo>
                  <a:lnTo>
                    <a:pt x="239" y="578"/>
                  </a:lnTo>
                  <a:lnTo>
                    <a:pt x="204" y="562"/>
                  </a:lnTo>
                  <a:lnTo>
                    <a:pt x="170" y="546"/>
                  </a:lnTo>
                  <a:lnTo>
                    <a:pt x="140" y="526"/>
                  </a:lnTo>
                  <a:lnTo>
                    <a:pt x="113" y="508"/>
                  </a:lnTo>
                  <a:lnTo>
                    <a:pt x="87" y="486"/>
                  </a:lnTo>
                  <a:lnTo>
                    <a:pt x="65" y="464"/>
                  </a:lnTo>
                  <a:lnTo>
                    <a:pt x="45" y="442"/>
                  </a:lnTo>
                  <a:lnTo>
                    <a:pt x="29" y="418"/>
                  </a:lnTo>
                  <a:lnTo>
                    <a:pt x="18" y="394"/>
                  </a:lnTo>
                  <a:lnTo>
                    <a:pt x="8" y="368"/>
                  </a:lnTo>
                  <a:lnTo>
                    <a:pt x="2" y="344"/>
                  </a:lnTo>
                  <a:lnTo>
                    <a:pt x="0" y="316"/>
                  </a:lnTo>
                  <a:lnTo>
                    <a:pt x="0" y="316"/>
                  </a:lnTo>
                  <a:lnTo>
                    <a:pt x="0" y="300"/>
                  </a:lnTo>
                  <a:lnTo>
                    <a:pt x="4" y="284"/>
                  </a:lnTo>
                  <a:lnTo>
                    <a:pt x="6" y="268"/>
                  </a:lnTo>
                  <a:lnTo>
                    <a:pt x="12" y="254"/>
                  </a:lnTo>
                  <a:lnTo>
                    <a:pt x="18" y="238"/>
                  </a:lnTo>
                  <a:lnTo>
                    <a:pt x="25" y="222"/>
                  </a:lnTo>
                  <a:lnTo>
                    <a:pt x="33" y="208"/>
                  </a:lnTo>
                  <a:lnTo>
                    <a:pt x="43" y="194"/>
                  </a:lnTo>
                  <a:lnTo>
                    <a:pt x="67" y="166"/>
                  </a:lnTo>
                  <a:lnTo>
                    <a:pt x="95" y="140"/>
                  </a:lnTo>
                  <a:lnTo>
                    <a:pt x="126" y="116"/>
                  </a:lnTo>
                  <a:lnTo>
                    <a:pt x="162" y="94"/>
                  </a:lnTo>
                  <a:lnTo>
                    <a:pt x="202" y="72"/>
                  </a:lnTo>
                  <a:lnTo>
                    <a:pt x="243" y="54"/>
                  </a:lnTo>
                  <a:lnTo>
                    <a:pt x="291" y="38"/>
                  </a:lnTo>
                  <a:lnTo>
                    <a:pt x="339" y="26"/>
                  </a:lnTo>
                  <a:lnTo>
                    <a:pt x="390" y="14"/>
                  </a:lnTo>
                  <a:lnTo>
                    <a:pt x="442" y="6"/>
                  </a:lnTo>
                  <a:lnTo>
                    <a:pt x="497" y="2"/>
                  </a:lnTo>
                  <a:lnTo>
                    <a:pt x="554" y="0"/>
                  </a:lnTo>
                  <a:lnTo>
                    <a:pt x="554" y="0"/>
                  </a:lnTo>
                  <a:lnTo>
                    <a:pt x="610" y="2"/>
                  </a:lnTo>
                  <a:lnTo>
                    <a:pt x="665" y="6"/>
                  </a:lnTo>
                  <a:lnTo>
                    <a:pt x="719" y="14"/>
                  </a:lnTo>
                  <a:lnTo>
                    <a:pt x="768" y="26"/>
                  </a:lnTo>
                  <a:lnTo>
                    <a:pt x="818" y="38"/>
                  </a:lnTo>
                  <a:lnTo>
                    <a:pt x="864" y="54"/>
                  </a:lnTo>
                  <a:lnTo>
                    <a:pt x="905" y="72"/>
                  </a:lnTo>
                  <a:lnTo>
                    <a:pt x="945" y="94"/>
                  </a:lnTo>
                  <a:lnTo>
                    <a:pt x="981" y="116"/>
                  </a:lnTo>
                  <a:lnTo>
                    <a:pt x="1012" y="140"/>
                  </a:lnTo>
                  <a:lnTo>
                    <a:pt x="1040" y="166"/>
                  </a:lnTo>
                  <a:lnTo>
                    <a:pt x="1064" y="194"/>
                  </a:lnTo>
                  <a:lnTo>
                    <a:pt x="1074" y="208"/>
                  </a:lnTo>
                  <a:lnTo>
                    <a:pt x="1084" y="222"/>
                  </a:lnTo>
                  <a:lnTo>
                    <a:pt x="1089" y="238"/>
                  </a:lnTo>
                  <a:lnTo>
                    <a:pt x="1097" y="254"/>
                  </a:lnTo>
                  <a:lnTo>
                    <a:pt x="1101" y="268"/>
                  </a:lnTo>
                  <a:lnTo>
                    <a:pt x="1105" y="284"/>
                  </a:lnTo>
                  <a:lnTo>
                    <a:pt x="1107" y="300"/>
                  </a:lnTo>
                  <a:lnTo>
                    <a:pt x="1107" y="316"/>
                  </a:lnTo>
                  <a:lnTo>
                    <a:pt x="1107" y="316"/>
                  </a:lnTo>
                  <a:lnTo>
                    <a:pt x="1107" y="334"/>
                  </a:lnTo>
                  <a:lnTo>
                    <a:pt x="1105" y="350"/>
                  </a:lnTo>
                  <a:lnTo>
                    <a:pt x="1101" y="366"/>
                  </a:lnTo>
                  <a:lnTo>
                    <a:pt x="1097" y="380"/>
                  </a:lnTo>
                  <a:lnTo>
                    <a:pt x="1089" y="396"/>
                  </a:lnTo>
                  <a:lnTo>
                    <a:pt x="1084" y="412"/>
                  </a:lnTo>
                  <a:lnTo>
                    <a:pt x="1074" y="426"/>
                  </a:lnTo>
                  <a:lnTo>
                    <a:pt x="1064" y="440"/>
                  </a:lnTo>
                  <a:lnTo>
                    <a:pt x="1040" y="468"/>
                  </a:lnTo>
                  <a:lnTo>
                    <a:pt x="1012" y="494"/>
                  </a:lnTo>
                  <a:lnTo>
                    <a:pt x="981" y="518"/>
                  </a:lnTo>
                  <a:lnTo>
                    <a:pt x="945" y="540"/>
                  </a:lnTo>
                  <a:lnTo>
                    <a:pt x="905" y="562"/>
                  </a:lnTo>
                  <a:lnTo>
                    <a:pt x="864" y="580"/>
                  </a:lnTo>
                  <a:lnTo>
                    <a:pt x="818" y="596"/>
                  </a:lnTo>
                  <a:lnTo>
                    <a:pt x="768" y="608"/>
                  </a:lnTo>
                  <a:lnTo>
                    <a:pt x="719" y="620"/>
                  </a:lnTo>
                  <a:lnTo>
                    <a:pt x="665" y="628"/>
                  </a:lnTo>
                  <a:lnTo>
                    <a:pt x="610" y="632"/>
                  </a:lnTo>
                  <a:lnTo>
                    <a:pt x="554" y="634"/>
                  </a:lnTo>
                  <a:lnTo>
                    <a:pt x="543" y="634"/>
                  </a:lnTo>
                  <a:lnTo>
                    <a:pt x="539" y="634"/>
                  </a:lnTo>
                  <a:lnTo>
                    <a:pt x="539" y="634"/>
                  </a:lnTo>
                  <a:lnTo>
                    <a:pt x="329" y="792"/>
                  </a:lnTo>
                  <a:lnTo>
                    <a:pt x="329" y="792"/>
                  </a:lnTo>
                  <a:lnTo>
                    <a:pt x="414" y="646"/>
                  </a:lnTo>
                  <a:lnTo>
                    <a:pt x="414" y="646"/>
                  </a:lnTo>
                  <a:close/>
                </a:path>
              </a:pathLst>
            </a:custGeom>
            <a:solidFill>
              <a:srgbClr val="C3E8E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3"/>
            <p:cNvSpPr>
              <a:spLocks/>
            </p:cNvSpPr>
            <p:nvPr/>
          </p:nvSpPr>
          <p:spPr bwMode="auto">
            <a:xfrm>
              <a:off x="1949" y="3317"/>
              <a:ext cx="1045" cy="640"/>
            </a:xfrm>
            <a:custGeom>
              <a:avLst/>
              <a:gdLst/>
              <a:ahLst/>
              <a:cxnLst>
                <a:cxn ang="0">
                  <a:pos x="444" y="568"/>
                </a:cxn>
                <a:cxn ang="0">
                  <a:pos x="377" y="558"/>
                </a:cxn>
                <a:cxn ang="0">
                  <a:pos x="298" y="540"/>
                </a:cxn>
                <a:cxn ang="0">
                  <a:pos x="226" y="518"/>
                </a:cxn>
                <a:cxn ang="0">
                  <a:pos x="161" y="488"/>
                </a:cxn>
                <a:cxn ang="0">
                  <a:pos x="107" y="454"/>
                </a:cxn>
                <a:cxn ang="0">
                  <a:pos x="62" y="416"/>
                </a:cxn>
                <a:cxn ang="0">
                  <a:pos x="28" y="374"/>
                </a:cxn>
                <a:cxn ang="0">
                  <a:pos x="8" y="330"/>
                </a:cxn>
                <a:cxn ang="0">
                  <a:pos x="0" y="284"/>
                </a:cxn>
                <a:cxn ang="0">
                  <a:pos x="2" y="270"/>
                </a:cxn>
                <a:cxn ang="0">
                  <a:pos x="6" y="242"/>
                </a:cxn>
                <a:cxn ang="0">
                  <a:pos x="18" y="214"/>
                </a:cxn>
                <a:cxn ang="0">
                  <a:pos x="42" y="176"/>
                </a:cxn>
                <a:cxn ang="0">
                  <a:pos x="92" y="128"/>
                </a:cxn>
                <a:cxn ang="0">
                  <a:pos x="155" y="84"/>
                </a:cxn>
                <a:cxn ang="0">
                  <a:pos x="234" y="50"/>
                </a:cxn>
                <a:cxn ang="0">
                  <a:pos x="321" y="24"/>
                </a:cxn>
                <a:cxn ang="0">
                  <a:pos x="418" y="6"/>
                </a:cxn>
                <a:cxn ang="0">
                  <a:pos x="523" y="0"/>
                </a:cxn>
                <a:cxn ang="0">
                  <a:pos x="575" y="2"/>
                </a:cxn>
                <a:cxn ang="0">
                  <a:pos x="676" y="14"/>
                </a:cxn>
                <a:cxn ang="0">
                  <a:pos x="769" y="36"/>
                </a:cxn>
                <a:cxn ang="0">
                  <a:pos x="852" y="66"/>
                </a:cxn>
                <a:cxn ang="0">
                  <a:pos x="924" y="106"/>
                </a:cxn>
                <a:cxn ang="0">
                  <a:pos x="981" y="150"/>
                </a:cxn>
                <a:cxn ang="0">
                  <a:pos x="1021" y="202"/>
                </a:cxn>
                <a:cxn ang="0">
                  <a:pos x="1035" y="228"/>
                </a:cxn>
                <a:cxn ang="0">
                  <a:pos x="1043" y="256"/>
                </a:cxn>
                <a:cxn ang="0">
                  <a:pos x="1045" y="284"/>
                </a:cxn>
                <a:cxn ang="0">
                  <a:pos x="1045" y="300"/>
                </a:cxn>
                <a:cxn ang="0">
                  <a:pos x="1039" y="328"/>
                </a:cxn>
                <a:cxn ang="0">
                  <a:pos x="1029" y="356"/>
                </a:cxn>
                <a:cxn ang="0">
                  <a:pos x="1003" y="394"/>
                </a:cxn>
                <a:cxn ang="0">
                  <a:pos x="953" y="442"/>
                </a:cxn>
                <a:cxn ang="0">
                  <a:pos x="890" y="486"/>
                </a:cxn>
                <a:cxn ang="0">
                  <a:pos x="813" y="520"/>
                </a:cxn>
                <a:cxn ang="0">
                  <a:pos x="724" y="546"/>
                </a:cxn>
                <a:cxn ang="0">
                  <a:pos x="627" y="564"/>
                </a:cxn>
                <a:cxn ang="0">
                  <a:pos x="523" y="570"/>
                </a:cxn>
                <a:cxn ang="0">
                  <a:pos x="514" y="570"/>
                </a:cxn>
                <a:cxn ang="0">
                  <a:pos x="496" y="570"/>
                </a:cxn>
                <a:cxn ang="0">
                  <a:pos x="405" y="640"/>
                </a:cxn>
                <a:cxn ang="0">
                  <a:pos x="411" y="630"/>
                </a:cxn>
              </a:cxnLst>
              <a:rect l="0" t="0" r="r" b="b"/>
              <a:pathLst>
                <a:path w="1045" h="640">
                  <a:moveTo>
                    <a:pt x="411" y="630"/>
                  </a:moveTo>
                  <a:lnTo>
                    <a:pt x="444" y="568"/>
                  </a:lnTo>
                  <a:lnTo>
                    <a:pt x="377" y="558"/>
                  </a:lnTo>
                  <a:lnTo>
                    <a:pt x="377" y="558"/>
                  </a:lnTo>
                  <a:lnTo>
                    <a:pt x="335" y="550"/>
                  </a:lnTo>
                  <a:lnTo>
                    <a:pt x="298" y="540"/>
                  </a:lnTo>
                  <a:lnTo>
                    <a:pt x="260" y="530"/>
                  </a:lnTo>
                  <a:lnTo>
                    <a:pt x="226" y="518"/>
                  </a:lnTo>
                  <a:lnTo>
                    <a:pt x="193" y="504"/>
                  </a:lnTo>
                  <a:lnTo>
                    <a:pt x="161" y="488"/>
                  </a:lnTo>
                  <a:lnTo>
                    <a:pt x="133" y="472"/>
                  </a:lnTo>
                  <a:lnTo>
                    <a:pt x="107" y="454"/>
                  </a:lnTo>
                  <a:lnTo>
                    <a:pt x="84" y="436"/>
                  </a:lnTo>
                  <a:lnTo>
                    <a:pt x="62" y="416"/>
                  </a:lnTo>
                  <a:lnTo>
                    <a:pt x="44" y="396"/>
                  </a:lnTo>
                  <a:lnTo>
                    <a:pt x="28" y="374"/>
                  </a:lnTo>
                  <a:lnTo>
                    <a:pt x="16" y="352"/>
                  </a:lnTo>
                  <a:lnTo>
                    <a:pt x="8" y="330"/>
                  </a:lnTo>
                  <a:lnTo>
                    <a:pt x="2" y="308"/>
                  </a:lnTo>
                  <a:lnTo>
                    <a:pt x="0" y="284"/>
                  </a:lnTo>
                  <a:lnTo>
                    <a:pt x="0" y="284"/>
                  </a:lnTo>
                  <a:lnTo>
                    <a:pt x="2" y="270"/>
                  </a:lnTo>
                  <a:lnTo>
                    <a:pt x="4" y="256"/>
                  </a:lnTo>
                  <a:lnTo>
                    <a:pt x="6" y="242"/>
                  </a:lnTo>
                  <a:lnTo>
                    <a:pt x="12" y="228"/>
                  </a:lnTo>
                  <a:lnTo>
                    <a:pt x="18" y="214"/>
                  </a:lnTo>
                  <a:lnTo>
                    <a:pt x="24" y="202"/>
                  </a:lnTo>
                  <a:lnTo>
                    <a:pt x="42" y="176"/>
                  </a:lnTo>
                  <a:lnTo>
                    <a:pt x="66" y="150"/>
                  </a:lnTo>
                  <a:lnTo>
                    <a:pt x="92" y="128"/>
                  </a:lnTo>
                  <a:lnTo>
                    <a:pt x="121" y="106"/>
                  </a:lnTo>
                  <a:lnTo>
                    <a:pt x="155" y="84"/>
                  </a:lnTo>
                  <a:lnTo>
                    <a:pt x="193" y="66"/>
                  </a:lnTo>
                  <a:lnTo>
                    <a:pt x="234" y="50"/>
                  </a:lnTo>
                  <a:lnTo>
                    <a:pt x="276" y="36"/>
                  </a:lnTo>
                  <a:lnTo>
                    <a:pt x="321" y="24"/>
                  </a:lnTo>
                  <a:lnTo>
                    <a:pt x="369" y="14"/>
                  </a:lnTo>
                  <a:lnTo>
                    <a:pt x="418" y="6"/>
                  </a:lnTo>
                  <a:lnTo>
                    <a:pt x="470" y="2"/>
                  </a:lnTo>
                  <a:lnTo>
                    <a:pt x="523" y="0"/>
                  </a:lnTo>
                  <a:lnTo>
                    <a:pt x="523" y="0"/>
                  </a:lnTo>
                  <a:lnTo>
                    <a:pt x="575" y="2"/>
                  </a:lnTo>
                  <a:lnTo>
                    <a:pt x="627" y="6"/>
                  </a:lnTo>
                  <a:lnTo>
                    <a:pt x="676" y="14"/>
                  </a:lnTo>
                  <a:lnTo>
                    <a:pt x="724" y="24"/>
                  </a:lnTo>
                  <a:lnTo>
                    <a:pt x="769" y="36"/>
                  </a:lnTo>
                  <a:lnTo>
                    <a:pt x="813" y="50"/>
                  </a:lnTo>
                  <a:lnTo>
                    <a:pt x="852" y="66"/>
                  </a:lnTo>
                  <a:lnTo>
                    <a:pt x="890" y="84"/>
                  </a:lnTo>
                  <a:lnTo>
                    <a:pt x="924" y="106"/>
                  </a:lnTo>
                  <a:lnTo>
                    <a:pt x="953" y="128"/>
                  </a:lnTo>
                  <a:lnTo>
                    <a:pt x="981" y="150"/>
                  </a:lnTo>
                  <a:lnTo>
                    <a:pt x="1003" y="176"/>
                  </a:lnTo>
                  <a:lnTo>
                    <a:pt x="1021" y="202"/>
                  </a:lnTo>
                  <a:lnTo>
                    <a:pt x="1029" y="214"/>
                  </a:lnTo>
                  <a:lnTo>
                    <a:pt x="1035" y="228"/>
                  </a:lnTo>
                  <a:lnTo>
                    <a:pt x="1039" y="242"/>
                  </a:lnTo>
                  <a:lnTo>
                    <a:pt x="1043" y="256"/>
                  </a:lnTo>
                  <a:lnTo>
                    <a:pt x="1045" y="270"/>
                  </a:lnTo>
                  <a:lnTo>
                    <a:pt x="1045" y="284"/>
                  </a:lnTo>
                  <a:lnTo>
                    <a:pt x="1045" y="284"/>
                  </a:lnTo>
                  <a:lnTo>
                    <a:pt x="1045" y="300"/>
                  </a:lnTo>
                  <a:lnTo>
                    <a:pt x="1043" y="314"/>
                  </a:lnTo>
                  <a:lnTo>
                    <a:pt x="1039" y="328"/>
                  </a:lnTo>
                  <a:lnTo>
                    <a:pt x="1035" y="342"/>
                  </a:lnTo>
                  <a:lnTo>
                    <a:pt x="1029" y="356"/>
                  </a:lnTo>
                  <a:lnTo>
                    <a:pt x="1021" y="368"/>
                  </a:lnTo>
                  <a:lnTo>
                    <a:pt x="1003" y="394"/>
                  </a:lnTo>
                  <a:lnTo>
                    <a:pt x="981" y="420"/>
                  </a:lnTo>
                  <a:lnTo>
                    <a:pt x="953" y="442"/>
                  </a:lnTo>
                  <a:lnTo>
                    <a:pt x="924" y="464"/>
                  </a:lnTo>
                  <a:lnTo>
                    <a:pt x="890" y="486"/>
                  </a:lnTo>
                  <a:lnTo>
                    <a:pt x="852" y="504"/>
                  </a:lnTo>
                  <a:lnTo>
                    <a:pt x="813" y="520"/>
                  </a:lnTo>
                  <a:lnTo>
                    <a:pt x="769" y="534"/>
                  </a:lnTo>
                  <a:lnTo>
                    <a:pt x="724" y="546"/>
                  </a:lnTo>
                  <a:lnTo>
                    <a:pt x="676" y="556"/>
                  </a:lnTo>
                  <a:lnTo>
                    <a:pt x="627" y="564"/>
                  </a:lnTo>
                  <a:lnTo>
                    <a:pt x="575" y="568"/>
                  </a:lnTo>
                  <a:lnTo>
                    <a:pt x="523" y="570"/>
                  </a:lnTo>
                  <a:lnTo>
                    <a:pt x="523" y="570"/>
                  </a:lnTo>
                  <a:lnTo>
                    <a:pt x="514" y="570"/>
                  </a:lnTo>
                  <a:lnTo>
                    <a:pt x="514" y="570"/>
                  </a:lnTo>
                  <a:lnTo>
                    <a:pt x="496" y="570"/>
                  </a:lnTo>
                  <a:lnTo>
                    <a:pt x="496" y="570"/>
                  </a:lnTo>
                  <a:lnTo>
                    <a:pt x="405" y="640"/>
                  </a:lnTo>
                  <a:lnTo>
                    <a:pt x="405" y="640"/>
                  </a:lnTo>
                  <a:lnTo>
                    <a:pt x="411" y="630"/>
                  </a:lnTo>
                  <a:lnTo>
                    <a:pt x="411" y="6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r>
                <a:rPr lang="en-GB" sz="3200" dirty="0" smtClean="0"/>
                <a:t>       </a:t>
              </a:r>
            </a:p>
            <a:p>
              <a:pPr algn="ctr"/>
              <a:r>
                <a:rPr lang="en-GB" sz="3200" dirty="0" smtClean="0"/>
                <a:t>Please fund </a:t>
              </a:r>
              <a:r>
                <a:rPr lang="en-GB" sz="3200" b="1" u="sng" dirty="0" smtClean="0"/>
                <a:t>my</a:t>
              </a:r>
              <a:r>
                <a:rPr lang="en-GB" sz="3200" dirty="0" smtClean="0"/>
                <a:t> tiger conservation project</a:t>
              </a:r>
              <a:endParaRPr lang="en-GB" sz="3200" dirty="0"/>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275"/>
                                        </p:tgtEl>
                                        <p:attrNameLst>
                                          <p:attrName>style.visibility</p:attrName>
                                        </p:attrNameLst>
                                      </p:cBhvr>
                                      <p:to>
                                        <p:strVal val="visible"/>
                                      </p:to>
                                    </p:set>
                                    <p:anim calcmode="lin" valueType="num">
                                      <p:cBhvr additive="base">
                                        <p:cTn id="25" dur="500" fill="hold"/>
                                        <p:tgtEl>
                                          <p:spTgt spid="54275"/>
                                        </p:tgtEl>
                                        <p:attrNameLst>
                                          <p:attrName>ppt_x</p:attrName>
                                        </p:attrNameLst>
                                      </p:cBhvr>
                                      <p:tavLst>
                                        <p:tav tm="0">
                                          <p:val>
                                            <p:strVal val="#ppt_x"/>
                                          </p:val>
                                        </p:tav>
                                        <p:tav tm="100000">
                                          <p:val>
                                            <p:strVal val="#ppt_x"/>
                                          </p:val>
                                        </p:tav>
                                      </p:tavLst>
                                    </p:anim>
                                    <p:anim calcmode="lin" valueType="num">
                                      <p:cBhvr additive="base">
                                        <p:cTn id="26"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5"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Where does </a:t>
            </a:r>
            <a:r>
              <a:rPr lang="en-GB" i="1" dirty="0" smtClean="0"/>
              <a:t>your</a:t>
            </a:r>
            <a:r>
              <a:rPr lang="en-GB" dirty="0" smtClean="0"/>
              <a:t> internal potential &amp; need mesh with </a:t>
            </a:r>
            <a:r>
              <a:rPr lang="en-GB" i="1" dirty="0" smtClean="0"/>
              <a:t>someone else’s external</a:t>
            </a:r>
            <a:r>
              <a:rPr lang="en-GB" dirty="0" smtClean="0"/>
              <a:t> agenda…?</a:t>
            </a:r>
            <a:endParaRPr lang="en-GB" dirty="0"/>
          </a:p>
        </p:txBody>
      </p:sp>
      <p:pic>
        <p:nvPicPr>
          <p:cNvPr id="50178" name="Picture 2" descr="http://www.bond.org.uk/data/images/NetworkerImages/innovation_cogs.gif"/>
          <p:cNvPicPr>
            <a:picLocks noChangeAspect="1" noChangeArrowheads="1"/>
          </p:cNvPicPr>
          <p:nvPr/>
        </p:nvPicPr>
        <p:blipFill>
          <a:blip r:embed="rId2" cstate="print"/>
          <a:srcRect/>
          <a:stretch>
            <a:fillRect/>
          </a:stretch>
        </p:blipFill>
        <p:spPr bwMode="auto">
          <a:xfrm>
            <a:off x="0" y="2708920"/>
            <a:ext cx="4572000" cy="2725292"/>
          </a:xfrm>
          <a:prstGeom prst="rect">
            <a:avLst/>
          </a:prstGeom>
          <a:noFill/>
        </p:spPr>
      </p:pic>
      <p:sp>
        <p:nvSpPr>
          <p:cNvPr id="5" name="Content Placeholder 2"/>
          <p:cNvSpPr txBox="1">
            <a:spLocks/>
          </p:cNvSpPr>
          <p:nvPr/>
        </p:nvSpPr>
        <p:spPr>
          <a:xfrm>
            <a:off x="5364088" y="1916832"/>
            <a:ext cx="3538736"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Internationalist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Community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Science or HE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Education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Commercial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Socio-economic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Others…?</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Principle 4: Obliquity: </a:t>
            </a:r>
            <a:br>
              <a:rPr lang="en-GB" dirty="0" smtClean="0"/>
            </a:br>
            <a:r>
              <a:rPr lang="en-GB" dirty="0" smtClean="0"/>
              <a:t>getting around the </a:t>
            </a:r>
            <a:r>
              <a:rPr lang="en-GB" i="1" dirty="0" smtClean="0"/>
              <a:t>No machine…</a:t>
            </a:r>
            <a:endParaRPr lang="en-GB" i="1" dirty="0"/>
          </a:p>
        </p:txBody>
      </p:sp>
      <p:pic>
        <p:nvPicPr>
          <p:cNvPr id="29698" name="Picture 2" descr="http://www.dezignstuff.com/blog/wp-content/uploads/2009/12/roadblock.jpg"/>
          <p:cNvPicPr>
            <a:picLocks noChangeAspect="1" noChangeArrowheads="1"/>
          </p:cNvPicPr>
          <p:nvPr/>
        </p:nvPicPr>
        <p:blipFill>
          <a:blip r:embed="rId3" cstate="print"/>
          <a:srcRect/>
          <a:stretch>
            <a:fillRect/>
          </a:stretch>
        </p:blipFill>
        <p:spPr bwMode="auto">
          <a:xfrm>
            <a:off x="1835696" y="1772816"/>
            <a:ext cx="5328592" cy="4392488"/>
          </a:xfrm>
          <a:prstGeom prst="rect">
            <a:avLst/>
          </a:prstGeom>
          <a:noFill/>
        </p:spPr>
      </p:pic>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571472" y="357166"/>
          <a:ext cx="7858180"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28596" y="5715000"/>
            <a:ext cx="8229600" cy="114300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GB" sz="3100" b="0" i="0" u="none" strike="noStrike" kern="1200" cap="none" spc="0" normalizeH="0" baseline="0" noProof="0" dirty="0" smtClean="0">
                <a:ln>
                  <a:noFill/>
                </a:ln>
                <a:solidFill>
                  <a:schemeClr val="tx1"/>
                </a:solidFill>
                <a:effectLst/>
                <a:uLnTx/>
                <a:uFillTx/>
                <a:latin typeface="+mj-lt"/>
                <a:ea typeface="+mj-ea"/>
                <a:cs typeface="+mj-cs"/>
              </a:rPr>
              <a:t>Always</a:t>
            </a:r>
            <a:r>
              <a:rPr kumimoji="0" lang="en-GB" sz="3100" b="0" i="0" u="none" strike="noStrike" kern="1200" cap="none" spc="0" normalizeH="0" noProof="0" dirty="0" smtClean="0">
                <a:ln>
                  <a:noFill/>
                </a:ln>
                <a:solidFill>
                  <a:schemeClr val="tx1"/>
                </a:solidFill>
                <a:effectLst/>
                <a:uLnTx/>
                <a:uFillTx/>
                <a:latin typeface="+mj-lt"/>
                <a:ea typeface="+mj-ea"/>
                <a:cs typeface="+mj-cs"/>
              </a:rPr>
              <a:t> come away from </a:t>
            </a:r>
            <a:r>
              <a:rPr kumimoji="0" lang="en-GB" sz="3100" b="0" i="1" u="none" strike="noStrike" kern="1200" cap="none" spc="0" normalizeH="0" noProof="0" dirty="0" smtClean="0">
                <a:ln>
                  <a:noFill/>
                </a:ln>
                <a:solidFill>
                  <a:schemeClr val="tx1"/>
                </a:solidFill>
                <a:effectLst/>
                <a:uLnTx/>
                <a:uFillTx/>
                <a:latin typeface="+mj-lt"/>
                <a:ea typeface="+mj-ea"/>
                <a:cs typeface="+mj-cs"/>
              </a:rPr>
              <a:t>every</a:t>
            </a:r>
            <a:r>
              <a:rPr kumimoji="0" lang="en-GB" sz="3100" b="0" i="0" u="none" strike="noStrike" kern="1200" cap="none" spc="0" normalizeH="0" noProof="0" dirty="0" smtClean="0">
                <a:ln>
                  <a:noFill/>
                </a:ln>
                <a:solidFill>
                  <a:schemeClr val="tx1"/>
                </a:solidFill>
                <a:effectLst/>
                <a:uLnTx/>
                <a:uFillTx/>
                <a:latin typeface="+mj-lt"/>
                <a:ea typeface="+mj-ea"/>
                <a:cs typeface="+mj-cs"/>
              </a:rPr>
              <a:t> encounter – even a rejection – with </a:t>
            </a:r>
            <a:r>
              <a:rPr kumimoji="0" lang="en-GB" sz="3100" b="0" i="1" u="none" strike="noStrike" kern="1200" cap="none" spc="0" normalizeH="0" noProof="0" dirty="0" smtClean="0">
                <a:ln>
                  <a:noFill/>
                </a:ln>
                <a:solidFill>
                  <a:schemeClr val="tx1"/>
                </a:solidFill>
                <a:effectLst/>
                <a:uLnTx/>
                <a:uFillTx/>
                <a:latin typeface="+mj-lt"/>
                <a:ea typeface="+mj-ea"/>
                <a:cs typeface="+mj-cs"/>
              </a:rPr>
              <a:t>some</a:t>
            </a:r>
            <a:r>
              <a:rPr kumimoji="0" lang="en-GB" sz="3100" b="0" i="0" u="none" strike="noStrike" kern="1200" cap="none" spc="0" normalizeH="0" noProof="0" dirty="0" smtClean="0">
                <a:ln>
                  <a:noFill/>
                </a:ln>
                <a:solidFill>
                  <a:schemeClr val="tx1"/>
                </a:solidFill>
                <a:effectLst/>
                <a:uLnTx/>
                <a:uFillTx/>
                <a:latin typeface="+mj-lt"/>
                <a:ea typeface="+mj-ea"/>
                <a:cs typeface="+mj-cs"/>
              </a:rPr>
              <a:t> kind of advantage</a:t>
            </a:r>
            <a:endParaRPr kumimoji="0" lang="en-GB" sz="31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Principle 5: win high level champions</a:t>
            </a:r>
            <a:br>
              <a:rPr lang="en-GB" dirty="0" smtClean="0"/>
            </a:br>
            <a:r>
              <a:rPr lang="en-GB" dirty="0" smtClean="0"/>
              <a:t>The human fulcrum effect.</a:t>
            </a:r>
            <a:endParaRPr lang="en-GB" dirty="0"/>
          </a:p>
        </p:txBody>
      </p:sp>
      <p:pic>
        <p:nvPicPr>
          <p:cNvPr id="64514" name="Picture 2" descr="http://courageousauthenticity.com/wp-content/uploads/2011/09/leverage.png"/>
          <p:cNvPicPr>
            <a:picLocks noChangeAspect="1" noChangeArrowheads="1"/>
          </p:cNvPicPr>
          <p:nvPr/>
        </p:nvPicPr>
        <p:blipFill>
          <a:blip r:embed="rId3" cstate="print"/>
          <a:srcRect/>
          <a:stretch>
            <a:fillRect/>
          </a:stretch>
        </p:blipFill>
        <p:spPr bwMode="auto">
          <a:xfrm>
            <a:off x="2123728" y="1484784"/>
            <a:ext cx="4333875" cy="4000501"/>
          </a:xfrm>
          <a:prstGeom prst="rect">
            <a:avLst/>
          </a:prstGeom>
          <a:noFill/>
        </p:spPr>
      </p:pic>
      <p:sp>
        <p:nvSpPr>
          <p:cNvPr id="5" name="Title 1"/>
          <p:cNvSpPr txBox="1">
            <a:spLocks/>
          </p:cNvSpPr>
          <p:nvPr/>
        </p:nvSpPr>
        <p:spPr>
          <a:xfrm>
            <a:off x="179512" y="5301208"/>
            <a:ext cx="8229600" cy="1143000"/>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With the right friends you can move the world </a:t>
            </a:r>
            <a:r>
              <a:rPr kumimoji="0" lang="en-GB" sz="3700" b="0" i="1" u="none" strike="noStrike" kern="1200" cap="none" spc="0" normalizeH="0" baseline="0" noProof="0" dirty="0" smtClean="0">
                <a:ln>
                  <a:noFill/>
                </a:ln>
                <a:solidFill>
                  <a:schemeClr val="tx1"/>
                </a:solidFill>
                <a:effectLst/>
                <a:uLnTx/>
                <a:uFillTx/>
                <a:latin typeface="+mj-lt"/>
                <a:ea typeface="+mj-ea"/>
                <a:cs typeface="+mj-cs"/>
              </a:rPr>
              <a:t>(… or at least</a:t>
            </a:r>
            <a:r>
              <a:rPr kumimoji="0" lang="en-GB" sz="3700" b="0" i="1" u="none" strike="noStrike" kern="1200" cap="none" spc="0" normalizeH="0" noProof="0" dirty="0" smtClean="0">
                <a:ln>
                  <a:noFill/>
                </a:ln>
                <a:solidFill>
                  <a:schemeClr val="tx1"/>
                </a:solidFill>
                <a:effectLst/>
                <a:uLnTx/>
                <a:uFillTx/>
                <a:latin typeface="+mj-lt"/>
                <a:ea typeface="+mj-ea"/>
                <a:cs typeface="+mj-cs"/>
              </a:rPr>
              <a:t> get your in situ project funded)</a:t>
            </a:r>
            <a:endParaRPr kumimoji="0" lang="en-GB" sz="37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Networking: find the end of the ball of twine….</a:t>
            </a:r>
            <a:endParaRPr lang="en-US" dirty="0"/>
          </a:p>
        </p:txBody>
      </p:sp>
      <p:pic>
        <p:nvPicPr>
          <p:cNvPr id="1026" name="Picture 2" descr="https://golfpoet.files.wordpress.com/2010/01/ball-of-twine2.jpg"/>
          <p:cNvPicPr>
            <a:picLocks noChangeAspect="1" noChangeArrowheads="1"/>
          </p:cNvPicPr>
          <p:nvPr/>
        </p:nvPicPr>
        <p:blipFill>
          <a:blip r:embed="rId2" cstate="print"/>
          <a:srcRect/>
          <a:stretch>
            <a:fillRect/>
          </a:stretch>
        </p:blipFill>
        <p:spPr bwMode="auto">
          <a:xfrm>
            <a:off x="2843808" y="1700808"/>
            <a:ext cx="3019425" cy="3333750"/>
          </a:xfrm>
          <a:prstGeom prst="rect">
            <a:avLst/>
          </a:prstGeom>
          <a:noFill/>
        </p:spPr>
      </p:pic>
      <p:sp>
        <p:nvSpPr>
          <p:cNvPr id="6" name="Title 3"/>
          <p:cNvSpPr txBox="1">
            <a:spLocks/>
          </p:cNvSpPr>
          <p:nvPr/>
        </p:nvSpPr>
        <p:spPr>
          <a:xfrm>
            <a:off x="611560" y="5373216"/>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…and unravel</a:t>
            </a:r>
            <a:r>
              <a:rPr kumimoji="0" lang="en-GB" sz="4400" b="0" i="0" u="none" strike="noStrike" kern="1200" cap="none" spc="0" normalizeH="0" noProof="0" dirty="0" smtClean="0">
                <a:ln>
                  <a:noFill/>
                </a:ln>
                <a:solidFill>
                  <a:schemeClr val="tx1"/>
                </a:solidFill>
                <a:effectLst/>
                <a:uLnTx/>
                <a:uFillTx/>
                <a:latin typeface="+mj-lt"/>
                <a:ea typeface="+mj-ea"/>
                <a:cs typeface="+mj-cs"/>
              </a:rPr>
              <a:t> an entire community of influential figures and ‘door openers’ </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564904"/>
            <a:ext cx="8229600" cy="1143000"/>
          </a:xfrm>
        </p:spPr>
        <p:txBody>
          <a:bodyPr>
            <a:noAutofit/>
          </a:bodyPr>
          <a:lstStyle/>
          <a:p>
            <a:r>
              <a:rPr lang="en-GB" sz="6000" dirty="0" smtClean="0"/>
              <a:t>Introduction</a:t>
            </a:r>
            <a:endParaRPr lang="en-GB" sz="6000" dirty="0"/>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The informal ‘advisory panel’   </a:t>
            </a:r>
            <a:endParaRPr lang="en-GB" sz="4000" dirty="0"/>
          </a:p>
        </p:txBody>
      </p:sp>
      <p:pic>
        <p:nvPicPr>
          <p:cNvPr id="28674" name="Picture 2" descr="http://www.nouveauriche.com/images/advisoryBoard_mainImage.jpg"/>
          <p:cNvPicPr>
            <a:picLocks noChangeAspect="1" noChangeArrowheads="1"/>
          </p:cNvPicPr>
          <p:nvPr/>
        </p:nvPicPr>
        <p:blipFill>
          <a:blip r:embed="rId3" cstate="print"/>
          <a:srcRect/>
          <a:stretch>
            <a:fillRect/>
          </a:stretch>
        </p:blipFill>
        <p:spPr bwMode="auto">
          <a:xfrm>
            <a:off x="1331640" y="1556792"/>
            <a:ext cx="6667500" cy="3829051"/>
          </a:xfrm>
          <a:prstGeom prst="rect">
            <a:avLst/>
          </a:prstGeom>
          <a:noFill/>
        </p:spPr>
      </p:pic>
      <p:sp>
        <p:nvSpPr>
          <p:cNvPr id="5" name="Title 1"/>
          <p:cNvSpPr txBox="1">
            <a:spLocks/>
          </p:cNvSpPr>
          <p:nvPr/>
        </p:nvSpPr>
        <p:spPr>
          <a:xfrm>
            <a:off x="323528" y="5301208"/>
            <a:ext cx="8589640" cy="1368152"/>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GB" sz="4400" b="0" i="0" u="none" strike="noStrike" kern="1200" cap="none" spc="0" normalizeH="0" noProof="0" dirty="0" smtClean="0">
                <a:ln>
                  <a:noFill/>
                </a:ln>
                <a:solidFill>
                  <a:schemeClr val="tx1"/>
                </a:solidFill>
                <a:effectLst/>
                <a:uLnTx/>
                <a:uFillTx/>
                <a:latin typeface="+mj-lt"/>
                <a:ea typeface="+mj-ea"/>
                <a:cs typeface="+mj-cs"/>
              </a:rPr>
              <a:t>… </a:t>
            </a:r>
            <a:r>
              <a:rPr lang="en-GB" sz="4400" i="1" dirty="0" smtClean="0">
                <a:latin typeface="+mj-lt"/>
                <a:ea typeface="+mj-ea"/>
                <a:cs typeface="+mj-cs"/>
              </a:rPr>
              <a:t>door opening</a:t>
            </a:r>
            <a:r>
              <a:rPr kumimoji="0" lang="en-GB" sz="4400" b="0" i="1" u="none" strike="noStrike" kern="1200" cap="none" spc="0" normalizeH="0" noProof="0" dirty="0" smtClean="0">
                <a:ln>
                  <a:noFill/>
                </a:ln>
                <a:solidFill>
                  <a:schemeClr val="tx1"/>
                </a:solidFill>
                <a:effectLst/>
                <a:uLnTx/>
                <a:uFillTx/>
                <a:latin typeface="+mj-lt"/>
                <a:ea typeface="+mj-ea"/>
                <a:cs typeface="+mj-cs"/>
              </a:rPr>
              <a:t> board…  support group… contact panel</a:t>
            </a:r>
            <a:r>
              <a:rPr kumimoji="0" lang="en-GB" sz="4400" b="0" i="0" u="none" strike="noStrike" kern="1200" cap="none" spc="0" normalizeH="0" noProof="0" dirty="0" smtClean="0">
                <a:ln>
                  <a:noFill/>
                </a:ln>
                <a:solidFill>
                  <a:schemeClr val="tx1"/>
                </a:solidFill>
                <a:effectLst/>
                <a:uLnTx/>
                <a:uFillTx/>
                <a:latin typeface="+mj-lt"/>
                <a:ea typeface="+mj-ea"/>
                <a:cs typeface="+mj-cs"/>
              </a:rPr>
              <a:t> … </a:t>
            </a:r>
            <a:r>
              <a:rPr kumimoji="0" lang="en-GB" sz="4400" b="0" i="1" u="none" strike="noStrike" kern="1200" cap="none" spc="0" normalizeH="0" noProof="0" dirty="0" smtClean="0">
                <a:ln>
                  <a:noFill/>
                </a:ln>
                <a:solidFill>
                  <a:schemeClr val="tx1"/>
                </a:solidFill>
                <a:effectLst/>
                <a:uLnTx/>
                <a:uFillTx/>
                <a:latin typeface="+mj-lt"/>
                <a:ea typeface="+mj-ea"/>
                <a:cs typeface="+mj-cs"/>
              </a:rPr>
              <a:t>championship committee</a:t>
            </a:r>
            <a:endParaRPr kumimoji="0" lang="en-GB" sz="4400" b="0" i="1"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575048"/>
          </a:xfrm>
        </p:spPr>
        <p:txBody>
          <a:bodyPr>
            <a:normAutofit fontScale="90000"/>
          </a:bodyPr>
          <a:lstStyle/>
          <a:p>
            <a:r>
              <a:rPr lang="en-GB" dirty="0" smtClean="0"/>
              <a:t>  ….initially just a little individual advice,  a </a:t>
            </a:r>
            <a:r>
              <a:rPr lang="en-GB" i="1" dirty="0" smtClean="0"/>
              <a:t>sliver</a:t>
            </a:r>
            <a:r>
              <a:rPr lang="en-GB" dirty="0" smtClean="0"/>
              <a:t> of senior championship.  </a:t>
            </a:r>
            <a:endParaRPr lang="en-GB" dirty="0"/>
          </a:p>
        </p:txBody>
      </p:sp>
      <p:sp>
        <p:nvSpPr>
          <p:cNvPr id="5" name="Title 1"/>
          <p:cNvSpPr txBox="1">
            <a:spLocks/>
          </p:cNvSpPr>
          <p:nvPr/>
        </p:nvSpPr>
        <p:spPr>
          <a:xfrm>
            <a:off x="467544" y="5877272"/>
            <a:ext cx="8229600" cy="638944"/>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0" y="5282952"/>
            <a:ext cx="9144000" cy="157504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GB" sz="4100" b="0" i="0" u="none" strike="noStrike" kern="1200" cap="none" spc="0" normalizeH="0" baseline="0" noProof="0" dirty="0" smtClean="0">
                <a:ln>
                  <a:noFill/>
                </a:ln>
                <a:solidFill>
                  <a:schemeClr val="tx1"/>
                </a:solidFill>
                <a:effectLst/>
                <a:uLnTx/>
                <a:uFillTx/>
                <a:latin typeface="+mj-lt"/>
                <a:ea typeface="+mj-ea"/>
                <a:cs typeface="+mj-cs"/>
              </a:rPr>
              <a:t>Seek</a:t>
            </a:r>
            <a:r>
              <a:rPr kumimoji="0" lang="en-GB" sz="4100" b="0" i="0" u="none" strike="noStrike" kern="1200" cap="none" spc="0" normalizeH="0" noProof="0" dirty="0" smtClean="0">
                <a:ln>
                  <a:noFill/>
                </a:ln>
                <a:solidFill>
                  <a:schemeClr val="tx1"/>
                </a:solidFill>
                <a:effectLst/>
                <a:uLnTx/>
                <a:uFillTx/>
                <a:latin typeface="+mj-lt"/>
                <a:ea typeface="+mj-ea"/>
                <a:cs typeface="+mj-cs"/>
              </a:rPr>
              <a:t> the </a:t>
            </a:r>
            <a:r>
              <a:rPr kumimoji="0" lang="en-GB" sz="4100" b="0" i="1" u="none" strike="noStrike" kern="1200" cap="none" spc="0" normalizeH="0" noProof="0" dirty="0" smtClean="0">
                <a:ln>
                  <a:noFill/>
                </a:ln>
                <a:solidFill>
                  <a:schemeClr val="tx1"/>
                </a:solidFill>
                <a:effectLst/>
                <a:uLnTx/>
                <a:uFillTx/>
                <a:latin typeface="+mj-lt"/>
                <a:ea typeface="+mj-ea"/>
                <a:cs typeface="+mj-cs"/>
              </a:rPr>
              <a:t>highest</a:t>
            </a:r>
            <a:r>
              <a:rPr kumimoji="0" lang="en-GB" sz="4100" b="0" i="0" u="none" strike="noStrike" kern="1200" cap="none" spc="0" normalizeH="0" noProof="0" dirty="0" smtClean="0">
                <a:ln>
                  <a:noFill/>
                </a:ln>
                <a:solidFill>
                  <a:schemeClr val="tx1"/>
                </a:solidFill>
                <a:effectLst/>
                <a:uLnTx/>
                <a:uFillTx/>
                <a:latin typeface="+mj-lt"/>
                <a:ea typeface="+mj-ea"/>
                <a:cs typeface="+mj-cs"/>
              </a:rPr>
              <a:t> level possible; resist   parochialism</a:t>
            </a:r>
            <a:endParaRPr kumimoji="0" lang="en-GB" sz="4100" b="0" i="0" u="none" strike="noStrike" kern="1200" cap="none" spc="0" normalizeH="0" baseline="0" noProof="0" dirty="0">
              <a:ln>
                <a:noFill/>
              </a:ln>
              <a:solidFill>
                <a:schemeClr val="tx1"/>
              </a:solidFill>
              <a:effectLst/>
              <a:uLnTx/>
              <a:uFillTx/>
              <a:latin typeface="+mj-lt"/>
              <a:ea typeface="+mj-ea"/>
              <a:cs typeface="+mj-cs"/>
            </a:endParaRPr>
          </a:p>
        </p:txBody>
      </p:sp>
      <p:pic>
        <p:nvPicPr>
          <p:cNvPr id="7170" name="Picture 2" descr="http://www.businesscar.co.uk/Pictures/Title/j/l/l/power50p1.jpg"/>
          <p:cNvPicPr>
            <a:picLocks noChangeAspect="1" noChangeArrowheads="1"/>
          </p:cNvPicPr>
          <p:nvPr/>
        </p:nvPicPr>
        <p:blipFill>
          <a:blip r:embed="rId3" cstate="print"/>
          <a:srcRect/>
          <a:stretch>
            <a:fillRect/>
          </a:stretch>
        </p:blipFill>
        <p:spPr bwMode="auto">
          <a:xfrm>
            <a:off x="2771800" y="1700808"/>
            <a:ext cx="3429000" cy="3476626"/>
          </a:xfrm>
          <a:prstGeom prst="rect">
            <a:avLst/>
          </a:prstGeom>
          <a:noFill/>
        </p:spPr>
      </p:pic>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Get the door open,  and keep it open</a:t>
            </a:r>
            <a:endParaRPr lang="en-GB" dirty="0"/>
          </a:p>
        </p:txBody>
      </p:sp>
      <p:pic>
        <p:nvPicPr>
          <p:cNvPr id="3" name="Picture 4" descr="http://us.cdn3.123rf.com/168nwm/penog123/penog1230606/penog123060600148/442569-door-slightly-open-in-a-dark-room.jpg"/>
          <p:cNvPicPr>
            <a:picLocks noChangeAspect="1" noChangeArrowheads="1"/>
          </p:cNvPicPr>
          <p:nvPr/>
        </p:nvPicPr>
        <p:blipFill>
          <a:blip r:embed="rId2" cstate="print"/>
          <a:srcRect/>
          <a:stretch>
            <a:fillRect/>
          </a:stretch>
        </p:blipFill>
        <p:spPr bwMode="auto">
          <a:xfrm>
            <a:off x="1835696" y="1628800"/>
            <a:ext cx="5184032" cy="3672000"/>
          </a:xfrm>
          <a:prstGeom prst="rect">
            <a:avLst/>
          </a:prstGeom>
          <a:noFill/>
        </p:spPr>
      </p:pic>
      <p:sp>
        <p:nvSpPr>
          <p:cNvPr id="5" name="Title 1"/>
          <p:cNvSpPr txBox="1">
            <a:spLocks/>
          </p:cNvSpPr>
          <p:nvPr/>
        </p:nvSpPr>
        <p:spPr>
          <a:xfrm>
            <a:off x="539552" y="57150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1" u="none" strike="noStrike" kern="1200" cap="none" spc="0" normalizeH="0" baseline="0" noProof="0" dirty="0" smtClean="0">
                <a:ln>
                  <a:noFill/>
                </a:ln>
                <a:solidFill>
                  <a:schemeClr val="tx1"/>
                </a:solidFill>
                <a:effectLst/>
                <a:uLnTx/>
                <a:uFillTx/>
                <a:latin typeface="+mj-lt"/>
                <a:ea typeface="+mj-ea"/>
                <a:cs typeface="+mj-cs"/>
              </a:rPr>
              <a:t>Even</a:t>
            </a:r>
            <a:r>
              <a:rPr kumimoji="0" lang="en-GB" sz="4400" b="0" i="1" u="none" strike="noStrike" kern="1200" cap="none" spc="0" normalizeH="0" noProof="0" dirty="0" smtClean="0">
                <a:ln>
                  <a:noFill/>
                </a:ln>
                <a:solidFill>
                  <a:schemeClr val="tx1"/>
                </a:solidFill>
                <a:effectLst/>
                <a:uLnTx/>
                <a:uFillTx/>
                <a:latin typeface="+mj-lt"/>
                <a:ea typeface="+mj-ea"/>
                <a:cs typeface="+mj-cs"/>
              </a:rPr>
              <a:t> if  </a:t>
            </a:r>
            <a:r>
              <a:rPr kumimoji="0" lang="en-GB" sz="4400" b="0" i="0" u="none" strike="noStrike" kern="1200" cap="none" spc="0" normalizeH="0" noProof="0" dirty="0" smtClean="0">
                <a:ln>
                  <a:noFill/>
                </a:ln>
                <a:solidFill>
                  <a:schemeClr val="tx1"/>
                </a:solidFill>
                <a:effectLst/>
                <a:uLnTx/>
                <a:uFillTx/>
                <a:latin typeface="+mj-lt"/>
                <a:ea typeface="+mj-ea"/>
                <a:cs typeface="+mj-cs"/>
              </a:rPr>
              <a:t>the specific reason for contact has come and gone…</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Principle 6: use “behavioural economics”…</a:t>
            </a:r>
            <a:endParaRPr lang="en-US" dirty="0"/>
          </a:p>
        </p:txBody>
      </p:sp>
      <p:pic>
        <p:nvPicPr>
          <p:cNvPr id="1026" name="Picture 2" descr="http://m.c.lnkd.licdn.com/mpr/mpr/AAEAAQAAAAAAAAQkAAAAJDgxM2VkNjQyLWY1NjgtNGQzOC1hOWY0LTU3YjI1ZDIxMWRmNw.jpg"/>
          <p:cNvPicPr>
            <a:picLocks noChangeAspect="1" noChangeArrowheads="1"/>
          </p:cNvPicPr>
          <p:nvPr/>
        </p:nvPicPr>
        <p:blipFill>
          <a:blip r:embed="rId2" cstate="print"/>
          <a:srcRect/>
          <a:stretch>
            <a:fillRect/>
          </a:stretch>
        </p:blipFill>
        <p:spPr bwMode="auto">
          <a:xfrm rot="19976576">
            <a:off x="-10897" y="2278679"/>
            <a:ext cx="4218985" cy="3027355"/>
          </a:xfrm>
          <a:prstGeom prst="rect">
            <a:avLst/>
          </a:prstGeom>
          <a:noFill/>
        </p:spPr>
      </p:pic>
      <p:pic>
        <p:nvPicPr>
          <p:cNvPr id="113666" name="Picture 2" descr="http://cdn.thedailybeast.com/content/dailybeast/articles/2013/04/26/daniel-kahneman-s-gripe-with-behavioral-economics/jcr:content/image.img.2000.jpg/1366989906781.cached.jpg"/>
          <p:cNvPicPr>
            <a:picLocks noChangeAspect="1" noChangeArrowheads="1"/>
          </p:cNvPicPr>
          <p:nvPr/>
        </p:nvPicPr>
        <p:blipFill>
          <a:blip r:embed="rId3" cstate="print"/>
          <a:srcRect/>
          <a:stretch>
            <a:fillRect/>
          </a:stretch>
        </p:blipFill>
        <p:spPr bwMode="auto">
          <a:xfrm rot="933955">
            <a:off x="4040970" y="2718070"/>
            <a:ext cx="5337295" cy="3211855"/>
          </a:xfrm>
          <a:prstGeom prst="rect">
            <a:avLst/>
          </a:prstGeom>
          <a:noFill/>
        </p:spPr>
      </p:pic>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Pricing strategy: how much do you bloody ask for…?  </a:t>
            </a:r>
            <a:endParaRPr lang="en-GB" dirty="0"/>
          </a:p>
        </p:txBody>
      </p:sp>
      <p:pic>
        <p:nvPicPr>
          <p:cNvPr id="6146" name="Picture 2" descr="http://t2.gstatic.com/images?q=tbn:ANd9GcSNNo8MsE5yHfUztceDv1SGnz9NuJg_rELK9iHXdzPPIRucx_R3"/>
          <p:cNvPicPr>
            <a:picLocks noChangeAspect="1" noChangeArrowheads="1"/>
          </p:cNvPicPr>
          <p:nvPr/>
        </p:nvPicPr>
        <p:blipFill>
          <a:blip r:embed="rId3" cstate="print"/>
          <a:srcRect/>
          <a:stretch>
            <a:fillRect/>
          </a:stretch>
        </p:blipFill>
        <p:spPr bwMode="auto">
          <a:xfrm>
            <a:off x="1115616" y="2132856"/>
            <a:ext cx="2664296" cy="2736304"/>
          </a:xfrm>
          <a:prstGeom prst="rect">
            <a:avLst/>
          </a:prstGeom>
          <a:noFill/>
        </p:spPr>
      </p:pic>
      <p:pic>
        <p:nvPicPr>
          <p:cNvPr id="6148" name="Picture 4" descr="http://etereman.com/remanu/wp-content/uploads/2011/12/money_question_mark.jpg"/>
          <p:cNvPicPr>
            <a:picLocks noChangeAspect="1" noChangeArrowheads="1"/>
          </p:cNvPicPr>
          <p:nvPr/>
        </p:nvPicPr>
        <p:blipFill>
          <a:blip r:embed="rId4" cstate="print"/>
          <a:srcRect/>
          <a:stretch>
            <a:fillRect/>
          </a:stretch>
        </p:blipFill>
        <p:spPr bwMode="auto">
          <a:xfrm>
            <a:off x="5220072" y="1412776"/>
            <a:ext cx="3019425" cy="3609976"/>
          </a:xfrm>
          <a:prstGeom prst="rect">
            <a:avLst/>
          </a:prstGeom>
          <a:noFill/>
        </p:spPr>
      </p:pic>
      <p:sp>
        <p:nvSpPr>
          <p:cNvPr id="5" name="Title 1"/>
          <p:cNvSpPr txBox="1">
            <a:spLocks/>
          </p:cNvSpPr>
          <p:nvPr/>
        </p:nvSpPr>
        <p:spPr>
          <a:xfrm>
            <a:off x="611560" y="5085184"/>
            <a:ext cx="8229600" cy="1143000"/>
          </a:xfrm>
          <a:prstGeom prst="rect">
            <a:avLst/>
          </a:prstGeom>
        </p:spPr>
        <p:txBody>
          <a:bodyPr vert="horz" lIns="91440" tIns="45720" rIns="91440" bIns="45720" rtlCol="0" anchor="ctr">
            <a:normAutofit fontScale="92500" lnSpcReduction="20000"/>
          </a:bodyPr>
          <a:lstStyle/>
          <a:p>
            <a:pPr lvl="0" algn="ctr">
              <a:spcBef>
                <a:spcPct val="0"/>
              </a:spcBef>
              <a:defRPr/>
            </a:pPr>
            <a:r>
              <a:rPr lang="en-GB" sz="4400" dirty="0" smtClean="0">
                <a:latin typeface="+mj-lt"/>
                <a:ea typeface="+mj-ea"/>
                <a:cs typeface="+mj-cs"/>
              </a:rPr>
              <a:t> Always float an option </a:t>
            </a:r>
            <a:r>
              <a:rPr lang="en-GB" sz="4400" i="1" dirty="0" smtClean="0">
                <a:latin typeface="+mj-lt"/>
                <a:ea typeface="+mj-ea"/>
                <a:cs typeface="+mj-cs"/>
              </a:rPr>
              <a:t>range </a:t>
            </a:r>
            <a:r>
              <a:rPr lang="en-GB" sz="4400" dirty="0" smtClean="0">
                <a:latin typeface="+mj-lt"/>
                <a:ea typeface="+mj-ea"/>
                <a:cs typeface="+mj-cs"/>
              </a:rPr>
              <a:t> with</a:t>
            </a:r>
            <a:r>
              <a:rPr lang="en-GB" sz="4400" dirty="0" smtClean="0"/>
              <a:t> </a:t>
            </a:r>
            <a:r>
              <a:rPr lang="en-GB" sz="4400" i="1" dirty="0" smtClean="0"/>
              <a:t>specific</a:t>
            </a:r>
            <a:r>
              <a:rPr lang="en-GB" sz="4400" dirty="0" smtClean="0"/>
              <a:t>,  </a:t>
            </a:r>
            <a:r>
              <a:rPr lang="en-GB" sz="4400" i="1" dirty="0" err="1" smtClean="0"/>
              <a:t>aspirational</a:t>
            </a:r>
            <a:r>
              <a:rPr lang="en-GB" sz="4400" dirty="0" smtClean="0"/>
              <a:t> higher levels</a:t>
            </a:r>
            <a:r>
              <a:rPr lang="en-GB" sz="4400" dirty="0" smtClean="0">
                <a:latin typeface="+mj-lt"/>
                <a:ea typeface="+mj-ea"/>
                <a:cs typeface="+mj-cs"/>
              </a:rPr>
              <a:t>…</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Gift Schedule technique</a:t>
            </a:r>
            <a:endParaRPr lang="en-GB" dirty="0"/>
          </a:p>
        </p:txBody>
      </p:sp>
      <p:graphicFrame>
        <p:nvGraphicFramePr>
          <p:cNvPr id="5" name="Table 4"/>
          <p:cNvGraphicFramePr>
            <a:graphicFrameLocks noGrp="1"/>
          </p:cNvGraphicFramePr>
          <p:nvPr/>
        </p:nvGraphicFramePr>
        <p:xfrm>
          <a:off x="683567" y="2708920"/>
          <a:ext cx="7664937" cy="3744418"/>
        </p:xfrm>
        <a:graphic>
          <a:graphicData uri="http://schemas.openxmlformats.org/drawingml/2006/table">
            <a:tbl>
              <a:tblPr/>
              <a:tblGrid>
                <a:gridCol w="1193444"/>
                <a:gridCol w="708382"/>
                <a:gridCol w="4072598"/>
                <a:gridCol w="1690513"/>
              </a:tblGrid>
              <a:tr h="748883">
                <a:tc>
                  <a:txBody>
                    <a:bodyPr/>
                    <a:lstStyle/>
                    <a:p>
                      <a:pPr>
                        <a:spcAft>
                          <a:spcPts val="0"/>
                        </a:spcAft>
                      </a:pPr>
                      <a:r>
                        <a:rPr lang="en-GB" sz="1400">
                          <a:latin typeface="Calibri"/>
                          <a:ea typeface="Calibri"/>
                          <a:cs typeface="Times New Roman"/>
                        </a:rPr>
                        <a:t>Number of gifts</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spcAft>
                          <a:spcPts val="0"/>
                        </a:spcAft>
                      </a:pPr>
                      <a:r>
                        <a:rPr lang="en-GB" sz="1400">
                          <a:latin typeface="Calibri"/>
                          <a:ea typeface="Calibri"/>
                          <a:cs typeface="Times New Roman"/>
                        </a:rPr>
                        <a:t>Level</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spcAft>
                          <a:spcPts val="0"/>
                        </a:spcAft>
                      </a:pPr>
                      <a:r>
                        <a:rPr lang="en-GB" sz="1400">
                          <a:latin typeface="Calibri"/>
                          <a:ea typeface="Calibri"/>
                          <a:cs typeface="Times New Roman"/>
                        </a:rPr>
                        <a:t>Size £</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spcAft>
                          <a:spcPts val="0"/>
                        </a:spcAft>
                      </a:pPr>
                      <a:r>
                        <a:rPr lang="en-GB" sz="1400">
                          <a:latin typeface="Calibri"/>
                          <a:ea typeface="Calibri"/>
                          <a:cs typeface="Times New Roman"/>
                        </a:rPr>
                        <a:t>£</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74442">
                <a:tc>
                  <a:txBody>
                    <a:bodyPr/>
                    <a:lstStyle/>
                    <a:p>
                      <a:pPr>
                        <a:spcAft>
                          <a:spcPts val="0"/>
                        </a:spcAft>
                      </a:pPr>
                      <a:r>
                        <a:rPr lang="en-GB" sz="1400">
                          <a:latin typeface="Calibri"/>
                          <a:ea typeface="Calibri"/>
                          <a:cs typeface="Times New Roman"/>
                        </a:rPr>
                        <a:t>1</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A</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300,000</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300,000</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spcAft>
                          <a:spcPts val="0"/>
                        </a:spcAft>
                      </a:pPr>
                      <a:r>
                        <a:rPr lang="en-GB" sz="1400">
                          <a:latin typeface="Calibri"/>
                          <a:ea typeface="Calibri"/>
                          <a:cs typeface="Times New Roman"/>
                        </a:rPr>
                        <a:t>3</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B</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100,000</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300,000</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spcAft>
                          <a:spcPts val="0"/>
                        </a:spcAft>
                      </a:pPr>
                      <a:r>
                        <a:rPr lang="en-GB" sz="1400">
                          <a:latin typeface="Calibri"/>
                          <a:ea typeface="Calibri"/>
                          <a:cs typeface="Times New Roman"/>
                        </a:rPr>
                        <a:t>4</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C</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50,000</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200,000</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spcAft>
                          <a:spcPts val="0"/>
                        </a:spcAft>
                      </a:pPr>
                      <a:r>
                        <a:rPr lang="en-GB" sz="1400">
                          <a:latin typeface="Calibri"/>
                          <a:ea typeface="Calibri"/>
                          <a:cs typeface="Times New Roman"/>
                        </a:rPr>
                        <a:t>10</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D</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10,000</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100,000</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spcAft>
                          <a:spcPts val="0"/>
                        </a:spcAft>
                      </a:pPr>
                      <a:r>
                        <a:rPr lang="en-GB" sz="1400">
                          <a:latin typeface="Calibri"/>
                          <a:ea typeface="Calibri"/>
                          <a:cs typeface="Times New Roman"/>
                        </a:rPr>
                        <a:t>18</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E</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5,000</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90,000</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883">
                <a:tc>
                  <a:txBody>
                    <a:bodyPr/>
                    <a:lstStyle/>
                    <a:p>
                      <a:pPr>
                        <a:spcAft>
                          <a:spcPts val="0"/>
                        </a:spcAft>
                      </a:pPr>
                      <a:r>
                        <a:rPr lang="en-GB" sz="1400">
                          <a:latin typeface="Calibri"/>
                          <a:ea typeface="Calibri"/>
                          <a:cs typeface="Times New Roman"/>
                        </a:rPr>
                        <a:t>Other donations</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F</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 various </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a:ea typeface="Calibri"/>
                          <a:cs typeface="Times New Roman"/>
                        </a:rPr>
                        <a:t>10,000</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442">
                <a:tc>
                  <a:txBody>
                    <a:bodyPr/>
                    <a:lstStyle/>
                    <a:p>
                      <a:pPr>
                        <a:spcAft>
                          <a:spcPts val="0"/>
                        </a:spcAft>
                      </a:pPr>
                      <a:r>
                        <a:rPr lang="en-GB" sz="1400">
                          <a:latin typeface="Calibri"/>
                          <a:ea typeface="Calibri"/>
                          <a:cs typeface="Times New Roman"/>
                        </a:rPr>
                        <a:t>Total</a:t>
                      </a:r>
                      <a:endParaRPr lang="en-GB"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spcAft>
                          <a:spcPts val="0"/>
                        </a:spcAft>
                      </a:pPr>
                      <a:r>
                        <a:rPr lang="en-GB" sz="1400" dirty="0">
                          <a:latin typeface="Calibri"/>
                          <a:ea typeface="Calibri"/>
                          <a:cs typeface="Times New Roman"/>
                        </a:rPr>
                        <a:t>1,000,000</a:t>
                      </a:r>
                      <a:endParaRPr lang="en-GB"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7" name="Title 3"/>
          <p:cNvSpPr txBox="1">
            <a:spLocks/>
          </p:cNvSpPr>
          <p:nvPr/>
        </p:nvSpPr>
        <p:spPr>
          <a:xfrm>
            <a:off x="914400" y="112474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3"/>
          <p:cNvSpPr txBox="1">
            <a:spLocks/>
          </p:cNvSpPr>
          <p:nvPr/>
        </p:nvSpPr>
        <p:spPr>
          <a:xfrm>
            <a:off x="683568" y="112474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2227" name="Rectangle 3"/>
          <p:cNvSpPr>
            <a:spLocks noChangeArrowheads="1"/>
          </p:cNvSpPr>
          <p:nvPr/>
        </p:nvSpPr>
        <p:spPr bwMode="auto">
          <a:xfrm>
            <a:off x="467544" y="1217077"/>
            <a:ext cx="7596336"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Donation Schedule for in country support programme: target </a:t>
            </a:r>
            <a:r>
              <a:rPr lang="en-GB" sz="1200" b="1" dirty="0" smtClean="0">
                <a:latin typeface="Arial" pitchFamily="34" charset="0"/>
                <a:ea typeface="Calibri" pitchFamily="34" charset="0"/>
                <a:cs typeface="Times New Roman" pitchFamily="18" charset="0"/>
              </a:rPr>
              <a:t>€</a:t>
            </a:r>
            <a:r>
              <a:rPr kumimoji="0" lang="en-GB"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 million</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We appreciate that the question of philanthropic support is always a difficult one.  On the one hand, if we are to actually achieve something significant on behalf of the </a:t>
            </a:r>
            <a:r>
              <a:rPr kumimoji="0" lang="en-GB"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bonobo</a:t>
            </a:r>
            <a:r>
              <a:rPr kumimoji="0" lang="en-GB"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we must focus honestly on a practical target: on the other, the ability of individuals and organisations to give is naturally very varied and affected by all kinds of circumstances. The following ‘donation schedule’ is therefore designed to both illustrate that we will need some serious support to reach our aim, but also to allow a wide span of supporters to be generous within their means and to become involved in the project.</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Gift Schedule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Everyone can be </a:t>
            </a:r>
            <a:r>
              <a:rPr lang="en-GB" i="1" dirty="0" smtClean="0"/>
              <a:t>“generous within their means”</a:t>
            </a:r>
          </a:p>
          <a:p>
            <a:r>
              <a:rPr lang="en-GB" dirty="0" smtClean="0"/>
              <a:t>Concentrates the donor’s mind on what will be needed practically to reach the target</a:t>
            </a:r>
          </a:p>
          <a:p>
            <a:r>
              <a:rPr lang="en-GB" dirty="0" smtClean="0"/>
              <a:t>Concentrates your own mind too (what is possible?)</a:t>
            </a:r>
          </a:p>
          <a:p>
            <a:r>
              <a:rPr lang="en-GB" dirty="0" smtClean="0"/>
              <a:t>Provides a range within which donor can find right level</a:t>
            </a:r>
          </a:p>
          <a:p>
            <a:r>
              <a:rPr lang="en-GB" dirty="0" smtClean="0"/>
              <a:t>But stretches everyone’s aspirations upwards</a:t>
            </a:r>
          </a:p>
          <a:p>
            <a:r>
              <a:rPr lang="en-GB" dirty="0" smtClean="0"/>
              <a:t>Takes away any embarrassment</a:t>
            </a:r>
          </a:p>
          <a:p>
            <a:r>
              <a:rPr lang="en-GB" dirty="0" smtClean="0"/>
              <a:t>Acts as a kind of ongoing score card</a:t>
            </a:r>
            <a:endParaRPr lang="en-GB" dirty="0"/>
          </a:p>
        </p:txBody>
      </p:sp>
      <p:sp>
        <p:nvSpPr>
          <p:cNvPr id="4" name="Up Arrow 3"/>
          <p:cNvSpPr/>
          <p:nvPr/>
        </p:nvSpPr>
        <p:spPr>
          <a:xfrm rot="14190796">
            <a:off x="8609562" y="-1582140"/>
            <a:ext cx="1486361" cy="391934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http://www.fundraising.co.uk/wp-content/uploads/2014/01/oxfam-donate-page.jpg"/>
          <p:cNvPicPr>
            <a:picLocks noChangeAspect="1" noChangeArrowheads="1"/>
          </p:cNvPicPr>
          <p:nvPr/>
        </p:nvPicPr>
        <p:blipFill>
          <a:blip r:embed="rId3" cstate="print"/>
          <a:srcRect/>
          <a:stretch>
            <a:fillRect/>
          </a:stretch>
        </p:blipFill>
        <p:spPr bwMode="auto">
          <a:xfrm>
            <a:off x="899592" y="1412776"/>
            <a:ext cx="6419850" cy="4591051"/>
          </a:xfrm>
          <a:prstGeom prst="rect">
            <a:avLst/>
          </a:prstGeom>
          <a:noFill/>
        </p:spPr>
      </p:pic>
      <p:sp>
        <p:nvSpPr>
          <p:cNvPr id="3" name="Title 2"/>
          <p:cNvSpPr>
            <a:spLocks noGrp="1"/>
          </p:cNvSpPr>
          <p:nvPr>
            <p:ph type="title"/>
          </p:nvPr>
        </p:nvSpPr>
        <p:spPr/>
        <p:txBody>
          <a:bodyPr/>
          <a:lstStyle/>
          <a:p>
            <a:r>
              <a:rPr lang="en-GB" dirty="0" smtClean="0"/>
              <a:t>‘Nudge’ psychology…</a:t>
            </a:r>
            <a:endParaRPr lang="en-US" dirty="0"/>
          </a:p>
        </p:txBody>
      </p:sp>
      <p:sp>
        <p:nvSpPr>
          <p:cNvPr id="4" name="Up Arrow 3"/>
          <p:cNvSpPr/>
          <p:nvPr/>
        </p:nvSpPr>
        <p:spPr>
          <a:xfrm rot="14190796">
            <a:off x="5513217" y="292858"/>
            <a:ext cx="1486361" cy="391934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https://creativanalytics.files.wordpress.com/2012/03/economist.png"/>
          <p:cNvPicPr>
            <a:picLocks noChangeAspect="1" noChangeArrowheads="1"/>
          </p:cNvPicPr>
          <p:nvPr/>
        </p:nvPicPr>
        <p:blipFill>
          <a:blip r:embed="rId3" cstate="print"/>
          <a:srcRect l="4021" r="19576" b="37276"/>
          <a:stretch>
            <a:fillRect/>
          </a:stretch>
        </p:blipFill>
        <p:spPr bwMode="auto">
          <a:xfrm>
            <a:off x="2915816" y="0"/>
            <a:ext cx="2736304" cy="1368152"/>
          </a:xfrm>
          <a:prstGeom prst="rect">
            <a:avLst/>
          </a:prstGeom>
          <a:noFill/>
        </p:spPr>
      </p:pic>
      <p:graphicFrame>
        <p:nvGraphicFramePr>
          <p:cNvPr id="3" name="Table 2"/>
          <p:cNvGraphicFramePr>
            <a:graphicFrameLocks noGrp="1"/>
          </p:cNvGraphicFramePr>
          <p:nvPr/>
        </p:nvGraphicFramePr>
        <p:xfrm>
          <a:off x="827584" y="1772816"/>
          <a:ext cx="7200800" cy="1224136"/>
        </p:xfrm>
        <a:graphic>
          <a:graphicData uri="http://schemas.openxmlformats.org/drawingml/2006/table">
            <a:tbl>
              <a:tblPr firstRow="1" bandRow="1">
                <a:tableStyleId>{5C22544A-7EE6-4342-B048-85BDC9FD1C3A}</a:tableStyleId>
              </a:tblPr>
              <a:tblGrid>
                <a:gridCol w="3600400"/>
                <a:gridCol w="3600400"/>
              </a:tblGrid>
              <a:tr h="612068">
                <a:tc>
                  <a:txBody>
                    <a:bodyPr/>
                    <a:lstStyle/>
                    <a:p>
                      <a:r>
                        <a:rPr lang="en-GB" dirty="0" smtClean="0"/>
                        <a:t>$56</a:t>
                      </a:r>
                      <a:endParaRPr lang="en-US" dirty="0"/>
                    </a:p>
                  </a:txBody>
                  <a:tcPr/>
                </a:tc>
                <a:tc>
                  <a:txBody>
                    <a:bodyPr/>
                    <a:lstStyle/>
                    <a:p>
                      <a:r>
                        <a:rPr lang="en-GB" dirty="0" smtClean="0"/>
                        <a:t>Online</a:t>
                      </a:r>
                      <a:r>
                        <a:rPr lang="en-GB" baseline="0" dirty="0" smtClean="0"/>
                        <a:t> subscription only</a:t>
                      </a:r>
                      <a:endParaRPr lang="en-US" dirty="0"/>
                    </a:p>
                  </a:txBody>
                  <a:tcPr/>
                </a:tc>
              </a:tr>
              <a:tr h="612068">
                <a:tc>
                  <a:txBody>
                    <a:bodyPr/>
                    <a:lstStyle/>
                    <a:p>
                      <a:r>
                        <a:rPr lang="en-GB" dirty="0" smtClean="0"/>
                        <a:t>$125</a:t>
                      </a:r>
                      <a:endParaRPr lang="en-US" dirty="0"/>
                    </a:p>
                  </a:txBody>
                  <a:tcPr/>
                </a:tc>
                <a:tc>
                  <a:txBody>
                    <a:bodyPr/>
                    <a:lstStyle/>
                    <a:p>
                      <a:r>
                        <a:rPr lang="en-GB" dirty="0" smtClean="0"/>
                        <a:t>Online &amp; print</a:t>
                      </a:r>
                      <a:r>
                        <a:rPr lang="en-GB" baseline="0" dirty="0" smtClean="0"/>
                        <a:t> subscription</a:t>
                      </a:r>
                      <a:endParaRPr lang="en-US" dirty="0"/>
                    </a:p>
                  </a:txBody>
                  <a:tcPr/>
                </a:tc>
              </a:tr>
            </a:tbl>
          </a:graphicData>
        </a:graphic>
      </p:graphicFrame>
      <p:graphicFrame>
        <p:nvGraphicFramePr>
          <p:cNvPr id="5" name="Table 4"/>
          <p:cNvGraphicFramePr>
            <a:graphicFrameLocks noGrp="1"/>
          </p:cNvGraphicFramePr>
          <p:nvPr/>
        </p:nvGraphicFramePr>
        <p:xfrm>
          <a:off x="899592" y="3573016"/>
          <a:ext cx="7128792" cy="1512168"/>
        </p:xfrm>
        <a:graphic>
          <a:graphicData uri="http://schemas.openxmlformats.org/drawingml/2006/table">
            <a:tbl>
              <a:tblPr firstRow="1" bandRow="1">
                <a:tableStyleId>{5C22544A-7EE6-4342-B048-85BDC9FD1C3A}</a:tableStyleId>
              </a:tblPr>
              <a:tblGrid>
                <a:gridCol w="3564396"/>
                <a:gridCol w="3564396"/>
              </a:tblGrid>
              <a:tr h="504056">
                <a:tc>
                  <a:txBody>
                    <a:bodyPr/>
                    <a:lstStyle/>
                    <a:p>
                      <a:r>
                        <a:rPr lang="en-GB" dirty="0" smtClean="0"/>
                        <a:t>$56</a:t>
                      </a:r>
                      <a:endParaRPr lang="en-US" dirty="0"/>
                    </a:p>
                  </a:txBody>
                  <a:tcPr/>
                </a:tc>
                <a:tc>
                  <a:txBody>
                    <a:bodyPr/>
                    <a:lstStyle/>
                    <a:p>
                      <a:r>
                        <a:rPr lang="en-GB" dirty="0" smtClean="0"/>
                        <a:t>Online</a:t>
                      </a:r>
                      <a:r>
                        <a:rPr lang="en-GB" baseline="0" dirty="0" smtClean="0"/>
                        <a:t> subscription only</a:t>
                      </a:r>
                      <a:endParaRPr lang="en-US" dirty="0"/>
                    </a:p>
                  </a:txBody>
                  <a:tcPr/>
                </a:tc>
              </a:tr>
              <a:tr h="504056">
                <a:tc>
                  <a:txBody>
                    <a:bodyPr/>
                    <a:lstStyle/>
                    <a:p>
                      <a:r>
                        <a:rPr lang="en-GB" dirty="0" smtClean="0"/>
                        <a:t>$125</a:t>
                      </a:r>
                      <a:endParaRPr lang="en-US" dirty="0"/>
                    </a:p>
                  </a:txBody>
                  <a:tcPr/>
                </a:tc>
                <a:tc>
                  <a:txBody>
                    <a:bodyPr/>
                    <a:lstStyle/>
                    <a:p>
                      <a:r>
                        <a:rPr lang="en-GB" dirty="0" smtClean="0"/>
                        <a:t>Online &amp; print</a:t>
                      </a:r>
                      <a:r>
                        <a:rPr lang="en-GB" baseline="0" dirty="0" smtClean="0"/>
                        <a:t> subscription</a:t>
                      </a:r>
                      <a:endParaRPr lang="en-US" dirty="0"/>
                    </a:p>
                  </a:txBody>
                  <a:tcPr/>
                </a:tc>
              </a:tr>
              <a:tr h="504056">
                <a:tc>
                  <a:txBody>
                    <a:bodyPr/>
                    <a:lstStyle/>
                    <a:p>
                      <a:r>
                        <a:rPr lang="en-GB" dirty="0" smtClean="0"/>
                        <a:t>$125</a:t>
                      </a:r>
                      <a:endParaRPr lang="en-US" dirty="0"/>
                    </a:p>
                  </a:txBody>
                  <a:tcPr/>
                </a:tc>
                <a:tc>
                  <a:txBody>
                    <a:bodyPr/>
                    <a:lstStyle/>
                    <a:p>
                      <a:r>
                        <a:rPr lang="en-GB" dirty="0" smtClean="0"/>
                        <a:t>Print</a:t>
                      </a:r>
                      <a:r>
                        <a:rPr lang="en-GB" baseline="0" dirty="0" smtClean="0"/>
                        <a:t> only</a:t>
                      </a:r>
                      <a:endParaRPr lang="en-US" dirty="0"/>
                    </a:p>
                  </a:txBody>
                  <a:tcPr/>
                </a:tc>
              </a:tr>
            </a:tbl>
          </a:graphicData>
        </a:graphic>
      </p:graphicFrame>
      <p:sp>
        <p:nvSpPr>
          <p:cNvPr id="7" name="Up Arrow 6"/>
          <p:cNvSpPr/>
          <p:nvPr/>
        </p:nvSpPr>
        <p:spPr>
          <a:xfrm rot="14190796">
            <a:off x="7492377" y="-432211"/>
            <a:ext cx="1098563" cy="28803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2228680">
            <a:off x="2953905" y="4116554"/>
            <a:ext cx="1098563" cy="28803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Callout 9"/>
          <p:cNvSpPr/>
          <p:nvPr/>
        </p:nvSpPr>
        <p:spPr>
          <a:xfrm>
            <a:off x="4932040" y="4941168"/>
            <a:ext cx="2304256" cy="1440160"/>
          </a:xfrm>
          <a:prstGeom prst="upArrowCallout">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Decoy option</a:t>
            </a:r>
            <a:endParaRPr lang="en-US" b="1" dirty="0">
              <a:solidFill>
                <a:schemeClr val="tx1"/>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bg/>
                                          </p:spTgt>
                                        </p:tgtEl>
                                        <p:attrNameLst>
                                          <p:attrName>style.visibility</p:attrName>
                                        </p:attrNameLst>
                                      </p:cBhvr>
                                      <p:to>
                                        <p:strVal val="visible"/>
                                      </p:to>
                                    </p:set>
                                    <p:animEffect transition="in" filter="fade">
                                      <p:cBhvr>
                                        <p:cTn id="19" dur="2000"/>
                                        <p:tgtEl>
                                          <p:spTgt spid="10">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http://www.fundraising.co.uk/wp-content/uploads/2014/01/josefina-del-carmen-kiva.jpg"/>
          <p:cNvPicPr>
            <a:picLocks noChangeAspect="1" noChangeArrowheads="1"/>
          </p:cNvPicPr>
          <p:nvPr/>
        </p:nvPicPr>
        <p:blipFill>
          <a:blip r:embed="rId2" cstate="print"/>
          <a:srcRect/>
          <a:stretch>
            <a:fillRect/>
          </a:stretch>
        </p:blipFill>
        <p:spPr bwMode="auto">
          <a:xfrm>
            <a:off x="0" y="1052736"/>
            <a:ext cx="9144000" cy="4464496"/>
          </a:xfrm>
          <a:prstGeom prst="rect">
            <a:avLst/>
          </a:prstGeom>
          <a:noFill/>
        </p:spPr>
      </p:pic>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Central offer of this tutorial…</a:t>
            </a:r>
            <a:endParaRPr lang="en-GB" dirty="0"/>
          </a:p>
        </p:txBody>
      </p:sp>
      <p:sp>
        <p:nvSpPr>
          <p:cNvPr id="3" name="Content Placeholder 2"/>
          <p:cNvSpPr>
            <a:spLocks noGrp="1"/>
          </p:cNvSpPr>
          <p:nvPr>
            <p:ph idx="1"/>
          </p:nvPr>
        </p:nvSpPr>
        <p:spPr>
          <a:xfrm>
            <a:off x="467544" y="1196752"/>
            <a:ext cx="8229600" cy="1900808"/>
          </a:xfrm>
        </p:spPr>
        <p:txBody>
          <a:bodyPr>
            <a:noAutofit/>
          </a:bodyPr>
          <a:lstStyle/>
          <a:p>
            <a:r>
              <a:rPr lang="en-GB" dirty="0" smtClean="0"/>
              <a:t>There are </a:t>
            </a:r>
            <a:r>
              <a:rPr lang="en-GB" i="1" dirty="0" smtClean="0"/>
              <a:t>all</a:t>
            </a:r>
            <a:r>
              <a:rPr lang="en-GB" dirty="0" smtClean="0"/>
              <a:t> kinds of different sources of funding for in situ projects, and </a:t>
            </a:r>
            <a:r>
              <a:rPr lang="en-GB" i="1" dirty="0" smtClean="0"/>
              <a:t>all</a:t>
            </a:r>
            <a:r>
              <a:rPr lang="en-GB" dirty="0" smtClean="0"/>
              <a:t> kinds of surrounding issues</a:t>
            </a:r>
          </a:p>
          <a:p>
            <a:pPr>
              <a:buNone/>
            </a:pPr>
            <a:endParaRPr lang="en-GB" dirty="0" smtClean="0"/>
          </a:p>
          <a:p>
            <a:endParaRPr lang="en-GB" dirty="0" smtClean="0"/>
          </a:p>
          <a:p>
            <a:endParaRPr lang="en-GB" dirty="0" smtClean="0"/>
          </a:p>
          <a:p>
            <a:endParaRPr lang="en-GB" dirty="0" smtClean="0"/>
          </a:p>
          <a:p>
            <a:endParaRPr lang="en-GB" dirty="0" smtClean="0"/>
          </a:p>
          <a:p>
            <a:r>
              <a:rPr lang="en-GB" dirty="0" smtClean="0"/>
              <a:t>So a limitless  and potentially confusing subject…</a:t>
            </a:r>
          </a:p>
          <a:p>
            <a:pPr>
              <a:buNone/>
            </a:pPr>
            <a:r>
              <a:rPr lang="en-GB" dirty="0" smtClean="0"/>
              <a:t> </a:t>
            </a:r>
            <a:endParaRPr lang="en-GB" i="1" dirty="0"/>
          </a:p>
        </p:txBody>
      </p:sp>
      <p:pic>
        <p:nvPicPr>
          <p:cNvPr id="59394" name="Picture 2" descr="http://livinginthetwohearts.files.wordpress.com/2011/02/signpost.jpg"/>
          <p:cNvPicPr>
            <a:picLocks noChangeAspect="1" noChangeArrowheads="1"/>
          </p:cNvPicPr>
          <p:nvPr/>
        </p:nvPicPr>
        <p:blipFill>
          <a:blip r:embed="rId3" cstate="print"/>
          <a:srcRect/>
          <a:stretch>
            <a:fillRect/>
          </a:stretch>
        </p:blipFill>
        <p:spPr bwMode="auto">
          <a:xfrm>
            <a:off x="2267744" y="2852936"/>
            <a:ext cx="4104456" cy="2520280"/>
          </a:xfrm>
          <a:prstGeom prst="rect">
            <a:avLst/>
          </a:prstGeom>
          <a:noFill/>
        </p:spPr>
      </p:pic>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64488" cy="1143000"/>
          </a:xfrm>
        </p:spPr>
        <p:txBody>
          <a:bodyPr>
            <a:normAutofit fontScale="90000"/>
          </a:bodyPr>
          <a:lstStyle/>
          <a:p>
            <a:r>
              <a:rPr lang="en-GB" dirty="0" smtClean="0"/>
              <a:t>Higher percentage of target shown to be secured = higher the average  donation:</a:t>
            </a:r>
            <a:endParaRPr lang="en-US" dirty="0"/>
          </a:p>
        </p:txBody>
      </p:sp>
      <p:sp>
        <p:nvSpPr>
          <p:cNvPr id="4" name="Content Placeholder 3"/>
          <p:cNvSpPr>
            <a:spLocks noGrp="1"/>
          </p:cNvSpPr>
          <p:nvPr>
            <p:ph idx="1"/>
          </p:nvPr>
        </p:nvSpPr>
        <p:spPr>
          <a:xfrm>
            <a:off x="611560" y="1628800"/>
            <a:ext cx="6840760" cy="4525963"/>
          </a:xfrm>
        </p:spPr>
        <p:txBody>
          <a:bodyPr>
            <a:normAutofit fontScale="92500" lnSpcReduction="10000"/>
          </a:bodyPr>
          <a:lstStyle/>
          <a:p>
            <a:r>
              <a:rPr lang="en-GB" dirty="0" smtClean="0"/>
              <a:t>10% of a target raised = average donation of $15</a:t>
            </a:r>
          </a:p>
          <a:p>
            <a:endParaRPr lang="en-GB" dirty="0" smtClean="0"/>
          </a:p>
          <a:p>
            <a:r>
              <a:rPr lang="en-GB" dirty="0" smtClean="0"/>
              <a:t>33%  = average donation $26</a:t>
            </a:r>
          </a:p>
          <a:p>
            <a:endParaRPr lang="en-GB" dirty="0" smtClean="0"/>
          </a:p>
          <a:p>
            <a:r>
              <a:rPr lang="en-GB" dirty="0" smtClean="0"/>
              <a:t>67% =  average donation of $40</a:t>
            </a:r>
          </a:p>
          <a:p>
            <a:endParaRPr lang="en-GB" dirty="0" smtClean="0"/>
          </a:p>
          <a:p>
            <a:pPr>
              <a:buNone/>
            </a:pPr>
            <a:r>
              <a:rPr lang="en-GB" sz="1900" i="1" dirty="0" smtClean="0"/>
              <a:t>Does Price Matter in Charitable Giving? Evidence From a Large-Scale Natural Field Experiment: Dean </a:t>
            </a:r>
            <a:r>
              <a:rPr lang="en-GB" sz="1900" i="1" dirty="0" err="1" smtClean="0"/>
              <a:t>Karlan</a:t>
            </a:r>
            <a:r>
              <a:rPr lang="en-GB" sz="1900" i="1" dirty="0" smtClean="0"/>
              <a:t> &amp; John A List; </a:t>
            </a:r>
            <a:r>
              <a:rPr lang="en-US" sz="2000" i="1" dirty="0" smtClean="0"/>
              <a:t>June 2006</a:t>
            </a:r>
            <a:endParaRPr lang="en-GB" sz="1900" i="1" dirty="0" smtClean="0"/>
          </a:p>
          <a:p>
            <a:pPr>
              <a:buNone/>
            </a:pPr>
            <a:r>
              <a:rPr lang="en-GB" sz="1900" i="1" dirty="0" smtClean="0">
                <a:solidFill>
                  <a:srgbClr val="FF0000"/>
                </a:solidFill>
              </a:rPr>
              <a:t> </a:t>
            </a:r>
          </a:p>
          <a:p>
            <a:endParaRPr lang="en-US" b="1" dirty="0"/>
          </a:p>
        </p:txBody>
      </p:sp>
      <p:sp>
        <p:nvSpPr>
          <p:cNvPr id="5" name="Title 1"/>
          <p:cNvSpPr txBox="1">
            <a:spLocks/>
          </p:cNvSpPr>
          <p:nvPr/>
        </p:nvSpPr>
        <p:spPr>
          <a:xfrm>
            <a:off x="0" y="5715000"/>
            <a:ext cx="86868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 Each donor </a:t>
            </a:r>
            <a:r>
              <a:rPr lang="en-GB" sz="4400" dirty="0" smtClean="0">
                <a:latin typeface="+mj-lt"/>
                <a:ea typeface="+mj-ea"/>
                <a:cs typeface="+mj-cs"/>
              </a:rPr>
              <a:t>wants to be the one that </a:t>
            </a:r>
            <a:r>
              <a:rPr kumimoji="0" lang="en-GB" sz="4400" b="0" i="0" u="none" strike="noStrike" kern="1200" cap="none" spc="0" normalizeH="0" noProof="0" dirty="0" smtClean="0">
                <a:ln>
                  <a:noFill/>
                </a:ln>
                <a:solidFill>
                  <a:schemeClr val="tx1"/>
                </a:solidFill>
                <a:effectLst/>
                <a:uLnTx/>
                <a:uFillTx/>
                <a:latin typeface="+mj-lt"/>
                <a:ea typeface="+mj-ea"/>
                <a:cs typeface="+mj-cs"/>
              </a:rPr>
              <a:t>closes the gap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GB" dirty="0" smtClean="0"/>
              <a:t> Similarly: a phased, modular strategy because…</a:t>
            </a:r>
            <a:endParaRPr lang="en-GB" dirty="0"/>
          </a:p>
        </p:txBody>
      </p:sp>
      <p:sp>
        <p:nvSpPr>
          <p:cNvPr id="5" name="Content Placeholder 4"/>
          <p:cNvSpPr>
            <a:spLocks noGrp="1"/>
          </p:cNvSpPr>
          <p:nvPr>
            <p:ph idx="1"/>
          </p:nvPr>
        </p:nvSpPr>
        <p:spPr>
          <a:xfrm>
            <a:off x="0" y="1700808"/>
            <a:ext cx="5652120" cy="4752528"/>
          </a:xfrm>
        </p:spPr>
        <p:txBody>
          <a:bodyPr>
            <a:normAutofit/>
          </a:bodyPr>
          <a:lstStyle/>
          <a:p>
            <a:r>
              <a:rPr lang="en-GB" dirty="0" smtClean="0"/>
              <a:t>Can adapt to the level of funding achieved/  interest of donor</a:t>
            </a:r>
          </a:p>
          <a:p>
            <a:pPr>
              <a:buNone/>
            </a:pPr>
            <a:endParaRPr lang="en-GB" dirty="0" smtClean="0"/>
          </a:p>
          <a:p>
            <a:r>
              <a:rPr lang="en-GB" i="1" dirty="0" smtClean="0"/>
              <a:t>“Success succeeds”: </a:t>
            </a:r>
            <a:r>
              <a:rPr lang="en-GB" dirty="0" smtClean="0"/>
              <a:t>once financial block  secured, thematically extend the project</a:t>
            </a:r>
            <a:endParaRPr lang="en-GB" dirty="0"/>
          </a:p>
        </p:txBody>
      </p:sp>
      <p:pic>
        <p:nvPicPr>
          <p:cNvPr id="13314" name="Picture 2" descr="http://us.123rf.com/400wm/400/400/nenovbrothers/nenovbrothers1210/nenovbrothers121000419/15801351-wooden-building-blocks-isolated-on-white-background.jpg"/>
          <p:cNvPicPr>
            <a:picLocks noChangeAspect="1" noChangeArrowheads="1"/>
          </p:cNvPicPr>
          <p:nvPr/>
        </p:nvPicPr>
        <p:blipFill>
          <a:blip r:embed="rId3" cstate="print"/>
          <a:srcRect/>
          <a:stretch>
            <a:fillRect/>
          </a:stretch>
        </p:blipFill>
        <p:spPr bwMode="auto">
          <a:xfrm>
            <a:off x="5508104" y="1628800"/>
            <a:ext cx="3888432" cy="4890436"/>
          </a:xfrm>
          <a:prstGeom prst="rect">
            <a:avLst/>
          </a:prstGeom>
          <a:noFill/>
        </p:spPr>
      </p:pic>
    </p:spTree>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Principle 7: Sell the sizzle, not the sausage…</a:t>
            </a:r>
            <a:endParaRPr lang="en-GB" dirty="0"/>
          </a:p>
        </p:txBody>
      </p:sp>
      <p:pic>
        <p:nvPicPr>
          <p:cNvPr id="80898" name="Picture 2" descr="http://www.platform81.com/images/stories/sausage-small.jpg"/>
          <p:cNvPicPr>
            <a:picLocks noChangeAspect="1" noChangeArrowheads="1"/>
          </p:cNvPicPr>
          <p:nvPr/>
        </p:nvPicPr>
        <p:blipFill>
          <a:blip r:embed="rId3" cstate="print"/>
          <a:srcRect/>
          <a:stretch>
            <a:fillRect/>
          </a:stretch>
        </p:blipFill>
        <p:spPr bwMode="auto">
          <a:xfrm>
            <a:off x="2195736" y="1484784"/>
            <a:ext cx="4176464" cy="4176464"/>
          </a:xfrm>
          <a:prstGeom prst="rect">
            <a:avLst/>
          </a:prstGeom>
          <a:noFill/>
        </p:spPr>
      </p:pic>
      <p:sp>
        <p:nvSpPr>
          <p:cNvPr id="4" name="Title 1"/>
          <p:cNvSpPr txBox="1">
            <a:spLocks/>
          </p:cNvSpPr>
          <p:nvPr/>
        </p:nvSpPr>
        <p:spPr>
          <a:xfrm>
            <a:off x="611560" y="5715000"/>
            <a:ext cx="8229600"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 Give</a:t>
            </a:r>
            <a:r>
              <a:rPr kumimoji="0" lang="en-GB" sz="4400" b="0" i="0" u="none" strike="noStrike" kern="1200" cap="none" spc="0" normalizeH="0" noProof="0" dirty="0" smtClean="0">
                <a:ln>
                  <a:noFill/>
                </a:ln>
                <a:solidFill>
                  <a:schemeClr val="tx1"/>
                </a:solidFill>
                <a:effectLst/>
                <a:uLnTx/>
                <a:uFillTx/>
                <a:latin typeface="+mj-lt"/>
                <a:ea typeface="+mj-ea"/>
                <a:cs typeface="+mj-cs"/>
              </a:rPr>
              <a:t> the donor a ‘sticky’ narrative….</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The </a:t>
            </a:r>
            <a:r>
              <a:rPr lang="en-GB" i="1" dirty="0" smtClean="0"/>
              <a:t>way</a:t>
            </a:r>
            <a:r>
              <a:rPr lang="en-GB" dirty="0" smtClean="0"/>
              <a:t> you tell your story</a:t>
            </a:r>
            <a:endParaRPr lang="en-GB" dirty="0"/>
          </a:p>
        </p:txBody>
      </p:sp>
      <p:pic>
        <p:nvPicPr>
          <p:cNvPr id="29698" name="Picture 2" descr="http://kwc.org/blog/resources/2008/brick.jpg"/>
          <p:cNvPicPr>
            <a:picLocks noChangeAspect="1" noChangeArrowheads="1"/>
          </p:cNvPicPr>
          <p:nvPr/>
        </p:nvPicPr>
        <p:blipFill>
          <a:blip r:embed="rId3" cstate="print"/>
          <a:srcRect/>
          <a:stretch>
            <a:fillRect/>
          </a:stretch>
        </p:blipFill>
        <p:spPr bwMode="auto">
          <a:xfrm>
            <a:off x="2786050" y="2000240"/>
            <a:ext cx="3810000" cy="3810000"/>
          </a:xfrm>
          <a:prstGeom prst="rect">
            <a:avLst/>
          </a:prstGeom>
          <a:noFill/>
        </p:spPr>
      </p:pic>
    </p:spTree>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a successful “sticky” story is…</a:t>
            </a:r>
            <a:endParaRPr lang="en-GB" dirty="0"/>
          </a:p>
        </p:txBody>
      </p:sp>
      <p:sp>
        <p:nvSpPr>
          <p:cNvPr id="3" name="Content Placeholder 2"/>
          <p:cNvSpPr>
            <a:spLocks noGrp="1"/>
          </p:cNvSpPr>
          <p:nvPr>
            <p:ph idx="1"/>
          </p:nvPr>
        </p:nvSpPr>
        <p:spPr>
          <a:xfrm>
            <a:off x="457200" y="1600200"/>
            <a:ext cx="3970784" cy="4525963"/>
          </a:xfrm>
        </p:spPr>
        <p:txBody>
          <a:bodyPr>
            <a:noAutofit/>
          </a:bodyPr>
          <a:lstStyle/>
          <a:p>
            <a:r>
              <a:rPr lang="en-GB" sz="4400" dirty="0" smtClean="0">
                <a:solidFill>
                  <a:srgbClr val="FF0000"/>
                </a:solidFill>
              </a:rPr>
              <a:t>S</a:t>
            </a:r>
            <a:r>
              <a:rPr lang="en-GB" sz="4400" dirty="0" smtClean="0"/>
              <a:t>imple</a:t>
            </a:r>
          </a:p>
          <a:p>
            <a:r>
              <a:rPr lang="en-GB" sz="4400" dirty="0" smtClean="0">
                <a:solidFill>
                  <a:srgbClr val="FF0000"/>
                </a:solidFill>
              </a:rPr>
              <a:t>U</a:t>
            </a:r>
            <a:r>
              <a:rPr lang="en-GB" sz="4400" dirty="0" smtClean="0"/>
              <a:t>nexpected</a:t>
            </a:r>
          </a:p>
          <a:p>
            <a:r>
              <a:rPr lang="en-GB" sz="4400" dirty="0" smtClean="0">
                <a:solidFill>
                  <a:srgbClr val="FF0000"/>
                </a:solidFill>
              </a:rPr>
              <a:t>C</a:t>
            </a:r>
            <a:r>
              <a:rPr lang="en-GB" sz="4400" dirty="0" smtClean="0"/>
              <a:t>oncrete</a:t>
            </a:r>
          </a:p>
          <a:p>
            <a:r>
              <a:rPr lang="en-GB" sz="4400" dirty="0" smtClean="0">
                <a:solidFill>
                  <a:srgbClr val="FF0000"/>
                </a:solidFill>
              </a:rPr>
              <a:t>C</a:t>
            </a:r>
            <a:r>
              <a:rPr lang="en-GB" sz="4400" dirty="0" smtClean="0"/>
              <a:t>redible</a:t>
            </a:r>
          </a:p>
          <a:p>
            <a:r>
              <a:rPr lang="en-GB" sz="4400" dirty="0" smtClean="0">
                <a:solidFill>
                  <a:srgbClr val="FF0000"/>
                </a:solidFill>
              </a:rPr>
              <a:t>E</a:t>
            </a:r>
            <a:r>
              <a:rPr lang="en-GB" sz="4400" dirty="0" smtClean="0"/>
              <a:t>motional</a:t>
            </a:r>
          </a:p>
          <a:p>
            <a:r>
              <a:rPr lang="en-GB" sz="4400" dirty="0" smtClean="0"/>
              <a:t>A </a:t>
            </a:r>
            <a:r>
              <a:rPr lang="en-GB" sz="4400" dirty="0" smtClean="0">
                <a:solidFill>
                  <a:srgbClr val="FF0000"/>
                </a:solidFill>
              </a:rPr>
              <a:t>S</a:t>
            </a:r>
            <a:r>
              <a:rPr lang="en-GB" sz="4400" dirty="0" smtClean="0"/>
              <a:t>tory</a:t>
            </a:r>
            <a:endParaRPr lang="en-GB" sz="4400" dirty="0"/>
          </a:p>
        </p:txBody>
      </p:sp>
      <p:pic>
        <p:nvPicPr>
          <p:cNvPr id="107522" name="Picture 2" descr="'App Stickiness Image'"/>
          <p:cNvPicPr>
            <a:picLocks noChangeAspect="1" noChangeArrowheads="1"/>
          </p:cNvPicPr>
          <p:nvPr/>
        </p:nvPicPr>
        <p:blipFill>
          <a:blip r:embed="rId3" cstate="print"/>
          <a:srcRect/>
          <a:stretch>
            <a:fillRect/>
          </a:stretch>
        </p:blipFill>
        <p:spPr bwMode="auto">
          <a:xfrm>
            <a:off x="4355976" y="1988840"/>
            <a:ext cx="4604705" cy="3108960"/>
          </a:xfrm>
          <a:prstGeom prst="rect">
            <a:avLst/>
          </a:prstGeom>
          <a:noFill/>
        </p:spPr>
      </p:pic>
    </p:spTree>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the 7 principles</a:t>
            </a:r>
            <a:endParaRPr lang="en-GB" dirty="0"/>
          </a:p>
        </p:txBody>
      </p:sp>
      <p:sp>
        <p:nvSpPr>
          <p:cNvPr id="3" name="Content Placeholder 2"/>
          <p:cNvSpPr>
            <a:spLocks noGrp="1"/>
          </p:cNvSpPr>
          <p:nvPr>
            <p:ph idx="1"/>
          </p:nvPr>
        </p:nvSpPr>
        <p:spPr>
          <a:xfrm>
            <a:off x="457200" y="1340768"/>
            <a:ext cx="8229600" cy="4785395"/>
          </a:xfrm>
        </p:spPr>
        <p:txBody>
          <a:bodyPr>
            <a:normAutofit fontScale="92500" lnSpcReduction="10000"/>
          </a:bodyPr>
          <a:lstStyle/>
          <a:p>
            <a:pPr marL="514350" indent="-514350">
              <a:buFont typeface="+mj-lt"/>
              <a:buAutoNum type="arabicPeriod"/>
            </a:pPr>
            <a:r>
              <a:rPr lang="en-GB" dirty="0" smtClean="0"/>
              <a:t>Commit the right resources</a:t>
            </a:r>
          </a:p>
          <a:p>
            <a:pPr marL="514350" indent="-514350">
              <a:buFont typeface="+mj-lt"/>
              <a:buAutoNum type="arabicPeriod"/>
            </a:pPr>
            <a:r>
              <a:rPr lang="en-GB" dirty="0" smtClean="0"/>
              <a:t>Focus your fire power on the highest return</a:t>
            </a:r>
          </a:p>
          <a:p>
            <a:pPr marL="514350" indent="-514350">
              <a:buFont typeface="+mj-lt"/>
              <a:buAutoNum type="arabicPeriod"/>
            </a:pPr>
            <a:r>
              <a:rPr lang="en-GB" dirty="0" smtClean="0"/>
              <a:t>Maintain maximum flexibility and opportunism</a:t>
            </a:r>
          </a:p>
          <a:p>
            <a:pPr marL="514350" indent="-514350">
              <a:buFont typeface="+mj-lt"/>
              <a:buAutoNum type="arabicPeriod"/>
            </a:pPr>
            <a:r>
              <a:rPr lang="en-GB" i="1" dirty="0" smtClean="0"/>
              <a:t> ‘What kind of no is it?’</a:t>
            </a:r>
          </a:p>
          <a:p>
            <a:pPr marL="514350" indent="-514350">
              <a:buFont typeface="+mj-lt"/>
              <a:buAutoNum type="arabicPeriod"/>
            </a:pPr>
            <a:r>
              <a:rPr lang="en-GB" dirty="0" smtClean="0"/>
              <a:t>Ask for the championship of powerful people</a:t>
            </a:r>
          </a:p>
          <a:p>
            <a:pPr marL="514350" indent="-514350">
              <a:buFont typeface="+mj-lt"/>
              <a:buAutoNum type="arabicPeriod"/>
            </a:pPr>
            <a:r>
              <a:rPr lang="en-GB" dirty="0" smtClean="0"/>
              <a:t> Use behavioural economics</a:t>
            </a:r>
          </a:p>
          <a:p>
            <a:pPr marL="514350" indent="-514350">
              <a:buFont typeface="+mj-lt"/>
              <a:buAutoNum type="arabicPeriod"/>
            </a:pPr>
            <a:r>
              <a:rPr lang="en-GB" dirty="0" smtClean="0"/>
              <a:t> Tell a sticky story </a:t>
            </a:r>
          </a:p>
          <a:p>
            <a:pPr marL="514350" indent="-514350">
              <a:buFont typeface="+mj-lt"/>
              <a:buAutoNum type="arabicPeriod"/>
            </a:pPr>
            <a:endParaRPr lang="en-GB" dirty="0" smtClean="0"/>
          </a:p>
          <a:p>
            <a:pPr marL="514350" indent="-514350">
              <a:buNone/>
            </a:pPr>
            <a:r>
              <a:rPr lang="en-GB" dirty="0" smtClean="0"/>
              <a:t> </a:t>
            </a:r>
            <a:r>
              <a:rPr lang="en-GB" dirty="0" smtClean="0">
                <a:solidFill>
                  <a:srgbClr val="FF0000"/>
                </a:solidFill>
              </a:rPr>
              <a:t>Oh…… and there is an 8</a:t>
            </a:r>
            <a:r>
              <a:rPr lang="en-GB" baseline="30000" dirty="0" smtClean="0">
                <a:solidFill>
                  <a:srgbClr val="FF0000"/>
                </a:solidFill>
              </a:rPr>
              <a:t>th</a:t>
            </a:r>
            <a:r>
              <a:rPr lang="en-GB" dirty="0" smtClean="0">
                <a:solidFill>
                  <a:srgbClr val="FF0000"/>
                </a:solidFill>
              </a:rPr>
              <a:t> principle</a:t>
            </a:r>
            <a:endParaRPr lang="en-GB" dirty="0">
              <a:solidFill>
                <a:srgbClr val="FF0000"/>
              </a:solidFill>
            </a:endParaRPr>
          </a:p>
        </p:txBody>
      </p:sp>
    </p:spTree>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068960"/>
            <a:ext cx="8229600" cy="1143000"/>
          </a:xfrm>
        </p:spPr>
        <p:txBody>
          <a:bodyPr>
            <a:noAutofit/>
          </a:bodyPr>
          <a:lstStyle/>
          <a:p>
            <a:r>
              <a:rPr lang="en-GB" sz="6000" dirty="0" smtClean="0"/>
              <a:t>Section 2: What are the sources of funding..?</a:t>
            </a:r>
            <a:endParaRPr lang="en-GB" sz="6000" dirty="0"/>
          </a:p>
        </p:txBody>
      </p:sp>
    </p:spTree>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Constant State of Flux</a:t>
            </a:r>
            <a:endParaRPr lang="en-GB" dirty="0"/>
          </a:p>
        </p:txBody>
      </p:sp>
      <p:sp>
        <p:nvSpPr>
          <p:cNvPr id="4"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Keeping an eye of new, existing and changing funding opportunities is a full time job</a:t>
            </a:r>
          </a:p>
          <a:p>
            <a:r>
              <a:rPr lang="en-GB" sz="2400" dirty="0" smtClean="0"/>
              <a:t>That’s why we have fundraising researchers!</a:t>
            </a:r>
          </a:p>
          <a:p>
            <a:r>
              <a:rPr lang="en-GB" sz="2400" dirty="0" smtClean="0"/>
              <a:t>Research tools:</a:t>
            </a:r>
          </a:p>
          <a:p>
            <a:pPr lvl="1"/>
            <a:r>
              <a:rPr lang="en-GB" sz="2000" dirty="0" err="1" smtClean="0"/>
              <a:t>Listserves</a:t>
            </a:r>
            <a:r>
              <a:rPr lang="en-GB" sz="2000" dirty="0" smtClean="0"/>
              <a:t> can be good, if you have someone kind enough to share e.g. canid specialist group</a:t>
            </a:r>
          </a:p>
          <a:p>
            <a:pPr lvl="1"/>
            <a:r>
              <a:rPr lang="en-GB" sz="2000" dirty="0" smtClean="0"/>
              <a:t>Sign up to the ones who broadcast</a:t>
            </a:r>
          </a:p>
          <a:p>
            <a:pPr lvl="1"/>
            <a:r>
              <a:rPr lang="en-GB" sz="2000" dirty="0" smtClean="0"/>
              <a:t>Make it a regular piece of work.  Check websites</a:t>
            </a:r>
          </a:p>
          <a:p>
            <a:pPr lvl="1"/>
            <a:r>
              <a:rPr lang="en-GB" sz="2000" dirty="0" smtClean="0"/>
              <a:t>Keep a database, ideally one that sets reminders</a:t>
            </a:r>
          </a:p>
          <a:p>
            <a:pPr lvl="1"/>
            <a:r>
              <a:rPr lang="en-GB" sz="2000" dirty="0" smtClean="0">
                <a:solidFill>
                  <a:srgbClr val="FF0000"/>
                </a:solidFill>
              </a:rPr>
              <a:t>Network </a:t>
            </a:r>
          </a:p>
          <a:p>
            <a:pPr marL="457200" lvl="1" indent="0">
              <a:buNone/>
            </a:pPr>
            <a:endParaRPr lang="en-GB" sz="2000" dirty="0" smtClean="0"/>
          </a:p>
          <a:p>
            <a:endParaRPr lang="en-GB" sz="2000" dirty="0" smtClean="0"/>
          </a:p>
        </p:txBody>
      </p:sp>
    </p:spTree>
    <p:extLst>
      <p:ext uri="{BB962C8B-B14F-4D97-AF65-F5344CB8AC3E}">
        <p14:creationId xmlns:p14="http://schemas.microsoft.com/office/powerpoint/2010/main" val="4059834044"/>
      </p:ext>
    </p:extLst>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x sources</a:t>
            </a:r>
            <a:endParaRPr lang="en-GB" dirty="0"/>
          </a:p>
        </p:txBody>
      </p:sp>
      <p:sp>
        <p:nvSpPr>
          <p:cNvPr id="3" name="Content Placeholder 2"/>
          <p:cNvSpPr>
            <a:spLocks noGrp="1"/>
          </p:cNvSpPr>
          <p:nvPr>
            <p:ph idx="1"/>
          </p:nvPr>
        </p:nvSpPr>
        <p:spPr>
          <a:xfrm>
            <a:off x="457200" y="1600200"/>
            <a:ext cx="8229600" cy="4853136"/>
          </a:xfrm>
        </p:spPr>
        <p:txBody>
          <a:bodyPr>
            <a:normAutofit lnSpcReduction="10000"/>
          </a:bodyPr>
          <a:lstStyle/>
          <a:p>
            <a:pPr marL="457200" indent="-457200">
              <a:buFont typeface="+mj-lt"/>
              <a:buAutoNum type="alphaLcParenR"/>
            </a:pPr>
            <a:r>
              <a:rPr lang="en-GB" sz="2400" dirty="0" smtClean="0"/>
              <a:t>Public Funds e.g.</a:t>
            </a:r>
          </a:p>
          <a:p>
            <a:pPr lvl="1">
              <a:buFont typeface="Arial" pitchFamily="34" charset="0"/>
              <a:buChar char="•"/>
            </a:pPr>
            <a:r>
              <a:rPr lang="en-GB" sz="2000" dirty="0" smtClean="0"/>
              <a:t>EU</a:t>
            </a:r>
          </a:p>
          <a:p>
            <a:pPr lvl="1">
              <a:buFont typeface="Arial" pitchFamily="34" charset="0"/>
              <a:buChar char="•"/>
            </a:pPr>
            <a:r>
              <a:rPr lang="en-GB" sz="2000" dirty="0" smtClean="0"/>
              <a:t>National programmes (</a:t>
            </a:r>
            <a:r>
              <a:rPr lang="en-GB" sz="2000" dirty="0" err="1" smtClean="0"/>
              <a:t>eg</a:t>
            </a:r>
            <a:r>
              <a:rPr lang="en-GB" sz="2000" dirty="0" smtClean="0"/>
              <a:t> Darwin Initiative)</a:t>
            </a:r>
          </a:p>
          <a:p>
            <a:pPr marL="457200" indent="-457200">
              <a:buFont typeface="+mj-lt"/>
              <a:buAutoNum type="alphaLcParenR"/>
            </a:pPr>
            <a:r>
              <a:rPr lang="en-GB" sz="2400" dirty="0" smtClean="0"/>
              <a:t>Trusts and Foundations e.g.</a:t>
            </a:r>
          </a:p>
          <a:p>
            <a:pPr lvl="1">
              <a:buFont typeface="Arial" pitchFamily="34" charset="0"/>
              <a:buChar char="•"/>
            </a:pPr>
            <a:r>
              <a:rPr lang="en-GB" sz="2000" dirty="0" smtClean="0"/>
              <a:t>European</a:t>
            </a:r>
          </a:p>
          <a:p>
            <a:pPr lvl="1">
              <a:buFont typeface="Arial" pitchFamily="34" charset="0"/>
              <a:buChar char="•"/>
            </a:pPr>
            <a:r>
              <a:rPr lang="en-GB" sz="2000" dirty="0" smtClean="0"/>
              <a:t>USA</a:t>
            </a:r>
          </a:p>
          <a:p>
            <a:pPr lvl="1">
              <a:buFont typeface="Arial" pitchFamily="34" charset="0"/>
              <a:buChar char="•"/>
            </a:pPr>
            <a:r>
              <a:rPr lang="en-GB" sz="2000" dirty="0" smtClean="0"/>
              <a:t>Geographic focus, issue focussed</a:t>
            </a:r>
            <a:endParaRPr lang="en-GB" sz="2000" dirty="0"/>
          </a:p>
          <a:p>
            <a:pPr marL="457200" indent="-457200">
              <a:buFont typeface="+mj-lt"/>
              <a:buAutoNum type="alphaLcParenR"/>
            </a:pPr>
            <a:r>
              <a:rPr lang="en-GB" sz="2400" dirty="0" smtClean="0"/>
              <a:t>Philanthropy i.e.</a:t>
            </a:r>
          </a:p>
          <a:p>
            <a:pPr lvl="1">
              <a:buFont typeface="Arial" pitchFamily="34" charset="0"/>
              <a:buChar char="•"/>
            </a:pPr>
            <a:r>
              <a:rPr lang="en-GB" sz="2000" dirty="0" smtClean="0"/>
              <a:t>Major Gifts approach</a:t>
            </a:r>
          </a:p>
          <a:p>
            <a:pPr lvl="1">
              <a:buFont typeface="Arial" pitchFamily="34" charset="0"/>
              <a:buChar char="•"/>
            </a:pPr>
            <a:r>
              <a:rPr lang="en-GB" sz="2000" dirty="0" smtClean="0"/>
              <a:t>Public campaigns</a:t>
            </a:r>
          </a:p>
          <a:p>
            <a:pPr marL="457200" indent="-457200">
              <a:buFont typeface="+mj-lt"/>
              <a:buAutoNum type="alphaLcParenR"/>
            </a:pPr>
            <a:r>
              <a:rPr lang="en-GB" sz="2400" dirty="0" smtClean="0"/>
              <a:t>Corporate support</a:t>
            </a:r>
          </a:p>
          <a:p>
            <a:pPr marL="857250" lvl="1" indent="-457200">
              <a:buFont typeface="Arial" pitchFamily="34" charset="0"/>
              <a:buChar char="•"/>
            </a:pPr>
            <a:r>
              <a:rPr lang="en-GB" sz="2000" dirty="0" smtClean="0"/>
              <a:t>CSR</a:t>
            </a:r>
          </a:p>
          <a:p>
            <a:pPr marL="857250" lvl="1" indent="-457200">
              <a:buFont typeface="Arial" pitchFamily="34" charset="0"/>
              <a:buChar char="•"/>
            </a:pPr>
            <a:r>
              <a:rPr lang="en-GB" sz="2000" dirty="0" smtClean="0"/>
              <a:t>True  commercial sponsorship</a:t>
            </a:r>
          </a:p>
          <a:p>
            <a:pPr marL="457200" indent="-457200">
              <a:buFont typeface="+mj-lt"/>
              <a:buAutoNum type="alphaLcParenR"/>
            </a:pPr>
            <a:endParaRPr lang="en-GB" sz="2400" dirty="0" smtClean="0"/>
          </a:p>
        </p:txBody>
      </p:sp>
      <p:pic>
        <p:nvPicPr>
          <p:cNvPr id="109570" name="Picture 2" descr="http://www.paydayloantoday.www.eloans.www.applyforaloanonline.www.paydayloandirectlender.www.onlinebadcreditpersonalloans.www.cashadvances.fastpaydayloanwww.xyz/images/qysyhypa.jpg"/>
          <p:cNvPicPr>
            <a:picLocks noChangeAspect="1" noChangeArrowheads="1"/>
          </p:cNvPicPr>
          <p:nvPr/>
        </p:nvPicPr>
        <p:blipFill>
          <a:blip r:embed="rId3" cstate="print"/>
          <a:srcRect/>
          <a:stretch>
            <a:fillRect/>
          </a:stretch>
        </p:blipFill>
        <p:spPr bwMode="auto">
          <a:xfrm>
            <a:off x="5915025" y="2060848"/>
            <a:ext cx="3228975" cy="2943225"/>
          </a:xfrm>
          <a:prstGeom prst="rect">
            <a:avLst/>
          </a:prstGeom>
          <a:noFill/>
        </p:spPr>
      </p:pic>
    </p:spTree>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Some “health warnings” to scare you off</a:t>
            </a:r>
            <a:endParaRPr lang="en-GB" dirty="0"/>
          </a:p>
        </p:txBody>
      </p:sp>
      <p:sp>
        <p:nvSpPr>
          <p:cNvPr id="3" name="Content Placeholder 2"/>
          <p:cNvSpPr>
            <a:spLocks noGrp="1"/>
          </p:cNvSpPr>
          <p:nvPr>
            <p:ph idx="1"/>
          </p:nvPr>
        </p:nvSpPr>
        <p:spPr>
          <a:xfrm>
            <a:off x="457200" y="1600200"/>
            <a:ext cx="3178696" cy="4525963"/>
          </a:xfrm>
        </p:spPr>
        <p:txBody>
          <a:bodyPr>
            <a:normAutofit lnSpcReduction="10000"/>
          </a:bodyPr>
          <a:lstStyle/>
          <a:p>
            <a:r>
              <a:rPr lang="en-GB" sz="2000" dirty="0" smtClean="0"/>
              <a:t>All programmes open to competition. Not enough to have a good project and a well written bid.  </a:t>
            </a:r>
          </a:p>
          <a:p>
            <a:endParaRPr lang="en-GB" sz="2000" dirty="0" smtClean="0"/>
          </a:p>
          <a:p>
            <a:r>
              <a:rPr lang="en-GB" sz="2000" dirty="0" smtClean="0"/>
              <a:t>Most require match funding, and in some cases, varying forms of bank guarantees</a:t>
            </a:r>
          </a:p>
          <a:p>
            <a:endParaRPr lang="en-GB" sz="2000" dirty="0" smtClean="0"/>
          </a:p>
          <a:p>
            <a:r>
              <a:rPr lang="en-GB" sz="2000" dirty="0" smtClean="0"/>
              <a:t>Bidding process can be very hard work - up to an intensive 2 months of 1 person’s time at a senior level. </a:t>
            </a:r>
          </a:p>
          <a:p>
            <a:endParaRPr lang="en-GB" dirty="0" smtClean="0"/>
          </a:p>
          <a:p>
            <a:endParaRPr lang="en-GB" dirty="0"/>
          </a:p>
        </p:txBody>
      </p:sp>
      <p:pic>
        <p:nvPicPr>
          <p:cNvPr id="61444" name="Picture 4" descr="Image result for Health warning"/>
          <p:cNvPicPr>
            <a:picLocks noChangeAspect="1" noChangeArrowheads="1"/>
          </p:cNvPicPr>
          <p:nvPr/>
        </p:nvPicPr>
        <p:blipFill>
          <a:blip r:embed="rId3" cstate="print"/>
          <a:srcRect/>
          <a:stretch>
            <a:fillRect/>
          </a:stretch>
        </p:blipFill>
        <p:spPr bwMode="auto">
          <a:xfrm rot="20634764">
            <a:off x="3893233" y="2839996"/>
            <a:ext cx="4505401" cy="2277349"/>
          </a:xfrm>
          <a:prstGeom prst="rect">
            <a:avLst/>
          </a:prstGeom>
          <a:noFill/>
        </p:spPr>
      </p:pic>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4664"/>
            <a:ext cx="5436096" cy="6182147"/>
          </a:xfrm>
        </p:spPr>
        <p:txBody>
          <a:bodyPr>
            <a:normAutofit/>
          </a:bodyPr>
          <a:lstStyle/>
          <a:p>
            <a:r>
              <a:rPr lang="en-GB" dirty="0" smtClean="0"/>
              <a:t>Aims only to be overview of </a:t>
            </a:r>
            <a:r>
              <a:rPr lang="en-GB" i="1" dirty="0" smtClean="0"/>
              <a:t>some</a:t>
            </a:r>
            <a:r>
              <a:rPr lang="en-GB" dirty="0" smtClean="0"/>
              <a:t> of the funds themselves and </a:t>
            </a:r>
            <a:r>
              <a:rPr lang="en-GB" i="1" dirty="0" smtClean="0"/>
              <a:t>some</a:t>
            </a:r>
            <a:r>
              <a:rPr lang="en-GB" dirty="0" smtClean="0"/>
              <a:t> of the skills and resources to access them</a:t>
            </a:r>
          </a:p>
          <a:p>
            <a:endParaRPr lang="en-GB" dirty="0" smtClean="0"/>
          </a:p>
          <a:p>
            <a:r>
              <a:rPr lang="en-GB" dirty="0" smtClean="0"/>
              <a:t>For you to select tools to make your own strategy to navigate the funding ecosystem</a:t>
            </a:r>
          </a:p>
          <a:p>
            <a:endParaRPr lang="en-GB" dirty="0" smtClean="0"/>
          </a:p>
          <a:p>
            <a:endParaRPr lang="en-GB" dirty="0"/>
          </a:p>
        </p:txBody>
      </p:sp>
      <p:pic>
        <p:nvPicPr>
          <p:cNvPr id="4" name="Picture 2" descr="http://www.uksearchindex.com/maze.jpg"/>
          <p:cNvPicPr>
            <a:picLocks noChangeAspect="1" noChangeArrowheads="1"/>
          </p:cNvPicPr>
          <p:nvPr/>
        </p:nvPicPr>
        <p:blipFill>
          <a:blip r:embed="rId3" cstate="print"/>
          <a:srcRect/>
          <a:stretch>
            <a:fillRect/>
          </a:stretch>
        </p:blipFill>
        <p:spPr bwMode="auto">
          <a:xfrm rot="20113894">
            <a:off x="5128960" y="2049190"/>
            <a:ext cx="4448435" cy="3291840"/>
          </a:xfrm>
          <a:prstGeom prst="rect">
            <a:avLst/>
          </a:prstGeom>
          <a:noFill/>
        </p:spPr>
      </p:pic>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4824536" cy="5616624"/>
          </a:xfrm>
        </p:spPr>
        <p:txBody>
          <a:bodyPr>
            <a:normAutofit fontScale="92500" lnSpcReduction="10000"/>
          </a:bodyPr>
          <a:lstStyle/>
          <a:p>
            <a:r>
              <a:rPr lang="en-GB" sz="2000" dirty="0" smtClean="0"/>
              <a:t>Bids can be rejected due to small technical matters without any recourse to appeal</a:t>
            </a:r>
          </a:p>
          <a:p>
            <a:endParaRPr lang="en-GB" sz="2000" dirty="0" smtClean="0"/>
          </a:p>
          <a:p>
            <a:r>
              <a:rPr lang="en-GB" sz="2000" dirty="0" smtClean="0"/>
              <a:t>Objectives can be inflexible, and despite ( or even </a:t>
            </a:r>
            <a:r>
              <a:rPr lang="en-GB" sz="2000" i="1" dirty="0" smtClean="0"/>
              <a:t>because of </a:t>
            </a:r>
            <a:r>
              <a:rPr lang="en-GB" sz="2000" dirty="0" smtClean="0"/>
              <a:t>) your imaginative approach, your bid may be marked down or rejected on technical grounds</a:t>
            </a:r>
          </a:p>
          <a:p>
            <a:endParaRPr lang="en-GB" sz="2000" dirty="0" smtClean="0"/>
          </a:p>
          <a:p>
            <a:r>
              <a:rPr lang="en-GB" sz="2000" dirty="0" smtClean="0"/>
              <a:t>All funded projects will at some point experience a time lag between expenditure and reimbursement</a:t>
            </a:r>
          </a:p>
          <a:p>
            <a:endParaRPr lang="en-GB" sz="2000" dirty="0" smtClean="0"/>
          </a:p>
          <a:p>
            <a:r>
              <a:rPr lang="en-GB" sz="2000" dirty="0" smtClean="0"/>
              <a:t>The reporting and auditing responsibilities for a funded project are quite demanding</a:t>
            </a:r>
          </a:p>
          <a:p>
            <a:endParaRPr lang="en-GB" sz="2000" dirty="0"/>
          </a:p>
          <a:p>
            <a:r>
              <a:rPr lang="en-GB" sz="2000" dirty="0" smtClean="0"/>
              <a:t>Normally a limit on amount you can allocate to administrative support (can cost you money!!)</a:t>
            </a:r>
          </a:p>
          <a:p>
            <a:endParaRPr lang="en-GB" dirty="0"/>
          </a:p>
        </p:txBody>
      </p:sp>
      <p:pic>
        <p:nvPicPr>
          <p:cNvPr id="59394" name="Picture 2" descr="Image result for the downside"/>
          <p:cNvPicPr>
            <a:picLocks noChangeAspect="1" noChangeArrowheads="1"/>
          </p:cNvPicPr>
          <p:nvPr/>
        </p:nvPicPr>
        <p:blipFill>
          <a:blip r:embed="rId3" cstate="print"/>
          <a:srcRect/>
          <a:stretch>
            <a:fillRect/>
          </a:stretch>
        </p:blipFill>
        <p:spPr bwMode="auto">
          <a:xfrm rot="1146101">
            <a:off x="5501404" y="1764938"/>
            <a:ext cx="4476750" cy="3352801"/>
          </a:xfrm>
          <a:prstGeom prst="rect">
            <a:avLst/>
          </a:prstGeom>
          <a:noFill/>
        </p:spPr>
      </p:pic>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Trusts and Foundations USA</a:t>
            </a:r>
            <a:r>
              <a:rPr lang="en-GB" dirty="0" smtClean="0"/>
              <a:t/>
            </a:r>
            <a:br>
              <a:rPr lang="en-GB" dirty="0" smtClean="0"/>
            </a:br>
            <a:endParaRPr lang="en-GB" dirty="0"/>
          </a:p>
        </p:txBody>
      </p:sp>
      <p:sp>
        <p:nvSpPr>
          <p:cNvPr id="3" name="Content Placeholder 2"/>
          <p:cNvSpPr>
            <a:spLocks noGrp="1"/>
          </p:cNvSpPr>
          <p:nvPr>
            <p:ph idx="1"/>
          </p:nvPr>
        </p:nvSpPr>
        <p:spPr>
          <a:xfrm>
            <a:off x="457200" y="1600200"/>
            <a:ext cx="3682752" cy="5257799"/>
          </a:xfrm>
        </p:spPr>
        <p:txBody>
          <a:bodyPr>
            <a:normAutofit fontScale="85000" lnSpcReduction="20000"/>
          </a:bodyPr>
          <a:lstStyle/>
          <a:p>
            <a:endParaRPr lang="en-GB" dirty="0" smtClean="0"/>
          </a:p>
          <a:p>
            <a:r>
              <a:rPr lang="en-GB" sz="2600" dirty="0" smtClean="0"/>
              <a:t>86,192 foundations listed  </a:t>
            </a:r>
          </a:p>
          <a:p>
            <a:pPr>
              <a:buNone/>
            </a:pPr>
            <a:endParaRPr lang="en-GB" sz="2600" dirty="0" smtClean="0"/>
          </a:p>
          <a:p>
            <a:r>
              <a:rPr lang="en-GB" sz="2600" dirty="0" smtClean="0"/>
              <a:t> $715 billion in assets:  $52 billion in grant in the year  </a:t>
            </a:r>
          </a:p>
          <a:p>
            <a:endParaRPr lang="en-GB" sz="2600" dirty="0" smtClean="0"/>
          </a:p>
          <a:p>
            <a:r>
              <a:rPr lang="en-GB" sz="2600" dirty="0" smtClean="0"/>
              <a:t>27% supported projects outside of the USA</a:t>
            </a:r>
          </a:p>
          <a:p>
            <a:endParaRPr lang="en-GB" sz="2600" dirty="0" smtClean="0"/>
          </a:p>
          <a:p>
            <a:r>
              <a:rPr lang="en-GB" sz="2600" dirty="0" smtClean="0"/>
              <a:t>Environment and animals  is the third highest category</a:t>
            </a:r>
          </a:p>
          <a:p>
            <a:endParaRPr lang="en-GB" sz="2600" dirty="0" smtClean="0"/>
          </a:p>
          <a:p>
            <a:r>
              <a:rPr lang="en-GB" sz="2600" dirty="0" smtClean="0"/>
              <a:t>Analysis is that international giving is growing</a:t>
            </a:r>
          </a:p>
          <a:p>
            <a:pPr>
              <a:buNone/>
            </a:pPr>
            <a:r>
              <a:rPr lang="en-GB" dirty="0" smtClean="0"/>
              <a:t> </a:t>
            </a:r>
          </a:p>
          <a:p>
            <a:pPr>
              <a:buNone/>
            </a:pPr>
            <a:endParaRPr lang="en-GB" dirty="0" smtClean="0"/>
          </a:p>
          <a:p>
            <a:pPr lvl="1"/>
            <a:endParaRPr lang="en-GB" dirty="0"/>
          </a:p>
        </p:txBody>
      </p:sp>
      <p:sp>
        <p:nvSpPr>
          <p:cNvPr id="57350" name="AutoShape 6" descr="Image result for us foundation GIV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352" name="AutoShape 8" descr="Image result for us foundation GIV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354" name="AutoShape 10" descr="Image result for us foundation GIV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356" name="AutoShape 12" descr="Image result for us foundation GIV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7358" name="AutoShape 14" descr="Image result for us foundation GIV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7360" name="Picture 16" descr="Image result for usa foundation GIVING"/>
          <p:cNvPicPr>
            <a:picLocks noChangeAspect="1" noChangeArrowheads="1"/>
          </p:cNvPicPr>
          <p:nvPr/>
        </p:nvPicPr>
        <p:blipFill>
          <a:blip r:embed="rId3" cstate="print"/>
          <a:srcRect/>
          <a:stretch>
            <a:fillRect/>
          </a:stretch>
        </p:blipFill>
        <p:spPr bwMode="auto">
          <a:xfrm rot="461032">
            <a:off x="4856219" y="1780018"/>
            <a:ext cx="3713606" cy="5577840"/>
          </a:xfrm>
          <a:prstGeom prst="rect">
            <a:avLst/>
          </a:prstGeom>
          <a:noFill/>
        </p:spPr>
      </p:pic>
    </p:spTree>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What can you find out online?  </a:t>
            </a:r>
            <a:endParaRPr lang="en-US" sz="3600" dirty="0"/>
          </a:p>
        </p:txBody>
      </p:sp>
      <p:sp>
        <p:nvSpPr>
          <p:cNvPr id="3" name="Content Placeholder 2"/>
          <p:cNvSpPr>
            <a:spLocks noGrp="1"/>
          </p:cNvSpPr>
          <p:nvPr>
            <p:ph idx="1"/>
          </p:nvPr>
        </p:nvSpPr>
        <p:spPr>
          <a:xfrm>
            <a:off x="467544" y="1700808"/>
            <a:ext cx="4464496" cy="4525963"/>
          </a:xfrm>
        </p:spPr>
        <p:txBody>
          <a:bodyPr>
            <a:normAutofit/>
          </a:bodyPr>
          <a:lstStyle/>
          <a:p>
            <a:r>
              <a:rPr lang="en-GB" sz="2400" dirty="0" smtClean="0"/>
              <a:t>Foundation </a:t>
            </a:r>
            <a:r>
              <a:rPr lang="en-GB" sz="2400" dirty="0" err="1" smtClean="0"/>
              <a:t>Center</a:t>
            </a:r>
            <a:r>
              <a:rPr lang="en-GB" sz="2400" dirty="0" smtClean="0"/>
              <a:t> of New </a:t>
            </a:r>
            <a:r>
              <a:rPr lang="en-GB" sz="2400" dirty="0" err="1" smtClean="0"/>
              <a:t>YorK</a:t>
            </a:r>
            <a:r>
              <a:rPr lang="en-GB" sz="2400" dirty="0" smtClean="0"/>
              <a:t> </a:t>
            </a:r>
            <a:r>
              <a:rPr lang="en-GB" sz="2400" dirty="0" smtClean="0">
                <a:hlinkClick r:id="rId3"/>
              </a:rPr>
              <a:t>http://foundationcenter.org/ask-us/new-york</a:t>
            </a:r>
            <a:endParaRPr lang="en-GB" sz="2400" dirty="0" smtClean="0"/>
          </a:p>
          <a:p>
            <a:endParaRPr lang="en-GB" sz="2400" dirty="0" smtClean="0"/>
          </a:p>
          <a:p>
            <a:endParaRPr lang="en-GB" sz="2400" dirty="0" smtClean="0"/>
          </a:p>
          <a:p>
            <a:r>
              <a:rPr lang="en-US" sz="2400" dirty="0" smtClean="0"/>
              <a:t>Free search (up to a point); subscribe for greater detail</a:t>
            </a:r>
          </a:p>
          <a:p>
            <a:endParaRPr lang="en-US" sz="2400" dirty="0" smtClean="0"/>
          </a:p>
          <a:p>
            <a:r>
              <a:rPr lang="en-GB" sz="2400" dirty="0" smtClean="0"/>
              <a:t>Who is giving how much to whom under what terms</a:t>
            </a:r>
            <a:endParaRPr lang="en-US" sz="2400" dirty="0" smtClean="0"/>
          </a:p>
          <a:p>
            <a:pPr marL="0" indent="0">
              <a:buNone/>
            </a:pPr>
            <a:endParaRPr lang="en-US" dirty="0" smtClean="0"/>
          </a:p>
          <a:p>
            <a:pPr>
              <a:buNone/>
            </a:pPr>
            <a:endParaRPr lang="en-US" dirty="0"/>
          </a:p>
        </p:txBody>
      </p:sp>
      <p:pic>
        <p:nvPicPr>
          <p:cNvPr id="55298" name="Picture 2" descr="Image result for foundation centre new york"/>
          <p:cNvPicPr>
            <a:picLocks noChangeAspect="1" noChangeArrowheads="1"/>
          </p:cNvPicPr>
          <p:nvPr/>
        </p:nvPicPr>
        <p:blipFill>
          <a:blip r:embed="rId4" cstate="print"/>
          <a:srcRect/>
          <a:stretch>
            <a:fillRect/>
          </a:stretch>
        </p:blipFill>
        <p:spPr bwMode="auto">
          <a:xfrm rot="501096">
            <a:off x="5161669" y="2075803"/>
            <a:ext cx="4480560" cy="4480560"/>
          </a:xfrm>
          <a:prstGeom prst="rect">
            <a:avLst/>
          </a:prstGeom>
          <a:noFill/>
        </p:spPr>
      </p:pic>
    </p:spTree>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Published sources…</a:t>
            </a:r>
            <a:endParaRPr lang="en-US" dirty="0"/>
          </a:p>
        </p:txBody>
      </p:sp>
      <p:pic>
        <p:nvPicPr>
          <p:cNvPr id="187394" name="Picture 2"/>
          <p:cNvPicPr>
            <a:picLocks noChangeAspect="1" noChangeArrowheads="1"/>
          </p:cNvPicPr>
          <p:nvPr/>
        </p:nvPicPr>
        <p:blipFill>
          <a:blip r:embed="rId2" cstate="print"/>
          <a:srcRect/>
          <a:stretch>
            <a:fillRect/>
          </a:stretch>
        </p:blipFill>
        <p:spPr bwMode="auto">
          <a:xfrm>
            <a:off x="0" y="1196752"/>
            <a:ext cx="9144000" cy="5184576"/>
          </a:xfrm>
          <a:prstGeom prst="rect">
            <a:avLst/>
          </a:prstGeom>
          <a:noFill/>
          <a:ln w="9525">
            <a:noFill/>
            <a:miter lim="800000"/>
            <a:headEnd/>
            <a:tailEnd/>
          </a:ln>
        </p:spPr>
      </p:pic>
      <p:sp>
        <p:nvSpPr>
          <p:cNvPr id="6" name="Right Arrow 5"/>
          <p:cNvSpPr/>
          <p:nvPr/>
        </p:nvSpPr>
        <p:spPr>
          <a:xfrm>
            <a:off x="1619672" y="5805264"/>
            <a:ext cx="1944216" cy="5760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20840"/>
            <a:ext cx="4572000" cy="369332"/>
          </a:xfrm>
          <a:prstGeom prst="rect">
            <a:avLst/>
          </a:prstGeom>
        </p:spPr>
        <p:txBody>
          <a:bodyPr>
            <a:spAutoFit/>
          </a:bodyPr>
          <a:lstStyle/>
          <a:p>
            <a:r>
              <a:rPr lang="en-GB" dirty="0" smtClean="0"/>
              <a:t> </a:t>
            </a:r>
            <a:endParaRPr lang="en-US" dirty="0"/>
          </a:p>
        </p:txBody>
      </p:sp>
      <p:sp>
        <p:nvSpPr>
          <p:cNvPr id="3" name="Title 2"/>
          <p:cNvSpPr>
            <a:spLocks noGrp="1"/>
          </p:cNvSpPr>
          <p:nvPr>
            <p:ph type="title"/>
          </p:nvPr>
        </p:nvSpPr>
        <p:spPr/>
        <p:txBody>
          <a:bodyPr/>
          <a:lstStyle/>
          <a:p>
            <a:r>
              <a:rPr lang="en-GB" dirty="0" smtClean="0"/>
              <a:t>European Foundations</a:t>
            </a:r>
            <a:endParaRPr lang="en-US" dirty="0"/>
          </a:p>
        </p:txBody>
      </p:sp>
      <p:sp>
        <p:nvSpPr>
          <p:cNvPr id="4" name="Content Placeholder 3"/>
          <p:cNvSpPr>
            <a:spLocks noGrp="1"/>
          </p:cNvSpPr>
          <p:nvPr>
            <p:ph idx="1"/>
          </p:nvPr>
        </p:nvSpPr>
        <p:spPr>
          <a:xfrm>
            <a:off x="457200" y="1600200"/>
            <a:ext cx="4330824" cy="5257800"/>
          </a:xfrm>
        </p:spPr>
        <p:txBody>
          <a:bodyPr>
            <a:normAutofit fontScale="92500"/>
          </a:bodyPr>
          <a:lstStyle/>
          <a:p>
            <a:r>
              <a:rPr lang="en-US" sz="2400" dirty="0" smtClean="0"/>
              <a:t>114,000 “public-benefit foundations”  </a:t>
            </a:r>
          </a:p>
          <a:p>
            <a:r>
              <a:rPr lang="en-US" sz="2400" dirty="0" smtClean="0"/>
              <a:t>Donate 53 billion </a:t>
            </a:r>
            <a:r>
              <a:rPr lang="en-US" sz="2400" dirty="0" err="1" smtClean="0"/>
              <a:t>euros</a:t>
            </a:r>
            <a:r>
              <a:rPr lang="en-US" sz="2400" dirty="0" smtClean="0"/>
              <a:t> per year</a:t>
            </a:r>
          </a:p>
          <a:p>
            <a:r>
              <a:rPr lang="en-GB" sz="2400" dirty="0" smtClean="0"/>
              <a:t>Many give internationally</a:t>
            </a:r>
          </a:p>
          <a:p>
            <a:pPr lvl="1"/>
            <a:r>
              <a:rPr lang="en-GB" sz="2000" dirty="0" smtClean="0"/>
              <a:t>Historic links with former colonies</a:t>
            </a:r>
          </a:p>
          <a:p>
            <a:pPr lvl="1"/>
            <a:r>
              <a:rPr lang="en-GB" sz="2000" dirty="0" smtClean="0"/>
              <a:t>Interest in development of other societies</a:t>
            </a:r>
          </a:p>
          <a:p>
            <a:r>
              <a:rPr lang="en-GB" sz="2400" dirty="0" smtClean="0"/>
              <a:t>New foundations set up every month</a:t>
            </a:r>
          </a:p>
          <a:p>
            <a:r>
              <a:rPr lang="en-GB" sz="2400" dirty="0" smtClean="0"/>
              <a:t>Rules differ in each state</a:t>
            </a:r>
          </a:p>
          <a:p>
            <a:r>
              <a:rPr lang="en-GB" sz="2400" dirty="0" smtClean="0"/>
              <a:t>EAZA Academy itself only possible thanks to Segre Foundation</a:t>
            </a:r>
          </a:p>
          <a:p>
            <a:endParaRPr lang="en-US" dirty="0" smtClean="0"/>
          </a:p>
        </p:txBody>
      </p:sp>
      <p:pic>
        <p:nvPicPr>
          <p:cNvPr id="53250" name="Picture 2" descr="Image result for European Foundations"/>
          <p:cNvPicPr>
            <a:picLocks noChangeAspect="1" noChangeArrowheads="1"/>
          </p:cNvPicPr>
          <p:nvPr/>
        </p:nvPicPr>
        <p:blipFill>
          <a:blip r:embed="rId3" cstate="print"/>
          <a:srcRect/>
          <a:stretch>
            <a:fillRect/>
          </a:stretch>
        </p:blipFill>
        <p:spPr bwMode="auto">
          <a:xfrm rot="1151224">
            <a:off x="5808096" y="2231928"/>
            <a:ext cx="2520255" cy="3566160"/>
          </a:xfrm>
          <a:prstGeom prst="rect">
            <a:avLst/>
          </a:prstGeom>
          <a:noFill/>
        </p:spPr>
      </p:pic>
    </p:spTree>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do you find out more..?</a:t>
            </a:r>
            <a:endParaRPr lang="en-US" dirty="0"/>
          </a:p>
        </p:txBody>
      </p:sp>
      <p:sp>
        <p:nvSpPr>
          <p:cNvPr id="3" name="Content Placeholder 2"/>
          <p:cNvSpPr>
            <a:spLocks noGrp="1"/>
          </p:cNvSpPr>
          <p:nvPr>
            <p:ph idx="1"/>
          </p:nvPr>
        </p:nvSpPr>
        <p:spPr>
          <a:xfrm>
            <a:off x="457200" y="1600200"/>
            <a:ext cx="8229600" cy="4061047"/>
          </a:xfrm>
        </p:spPr>
        <p:txBody>
          <a:bodyPr>
            <a:normAutofit/>
          </a:bodyPr>
          <a:lstStyle/>
          <a:p>
            <a:r>
              <a:rPr lang="en-GB" sz="2400" dirty="0" smtClean="0"/>
              <a:t>European Environmental Funders Group (EEFG)</a:t>
            </a:r>
            <a:r>
              <a:rPr lang="en-US" sz="2400" dirty="0" smtClean="0">
                <a:hlinkClick r:id="rId3"/>
              </a:rPr>
              <a:t>http://www.efc.be/</a:t>
            </a:r>
            <a:endParaRPr lang="en-US" sz="2400" dirty="0" smtClean="0"/>
          </a:p>
          <a:p>
            <a:r>
              <a:rPr lang="en-US" sz="2400" dirty="0" err="1" smtClean="0"/>
              <a:t>Bundesverband</a:t>
            </a:r>
            <a:r>
              <a:rPr lang="en-US" sz="2400" dirty="0" smtClean="0"/>
              <a:t> </a:t>
            </a:r>
            <a:r>
              <a:rPr lang="en-US" sz="2400" dirty="0" err="1" smtClean="0"/>
              <a:t>Deutscher</a:t>
            </a:r>
            <a:r>
              <a:rPr lang="en-US" sz="2400" dirty="0" smtClean="0"/>
              <a:t> </a:t>
            </a:r>
            <a:r>
              <a:rPr lang="en-US" sz="2400" dirty="0" err="1" smtClean="0"/>
              <a:t>Stiftungen</a:t>
            </a:r>
            <a:r>
              <a:rPr lang="en-US" sz="2400" dirty="0" smtClean="0"/>
              <a:t>, Working Group on Environment, Nature and Health (Germany) </a:t>
            </a:r>
            <a:r>
              <a:rPr lang="en-US" sz="2400" dirty="0" smtClean="0">
                <a:hlinkClick r:id="rId4"/>
              </a:rPr>
              <a:t>www.stiftungen.org</a:t>
            </a:r>
            <a:endParaRPr lang="en-US" sz="2400" dirty="0" smtClean="0"/>
          </a:p>
          <a:p>
            <a:r>
              <a:rPr lang="fr-FR" sz="2400" dirty="0" smtClean="0"/>
              <a:t>Centre Français des Fondations, </a:t>
            </a:r>
            <a:r>
              <a:rPr lang="fr-FR" sz="2400" dirty="0" err="1" smtClean="0"/>
              <a:t>Working</a:t>
            </a:r>
            <a:r>
              <a:rPr lang="fr-FR" sz="2400" dirty="0" smtClean="0"/>
              <a:t> Group on </a:t>
            </a:r>
            <a:r>
              <a:rPr lang="fr-FR" sz="2400" dirty="0" err="1" smtClean="0"/>
              <a:t>Environment</a:t>
            </a:r>
            <a:r>
              <a:rPr lang="fr-FR" sz="2400" dirty="0" smtClean="0"/>
              <a:t> (France) </a:t>
            </a:r>
            <a:r>
              <a:rPr lang="fr-FR" sz="2400" dirty="0" smtClean="0">
                <a:hlinkClick r:id="rId5"/>
              </a:rPr>
              <a:t>www.centre-francais-fondations.org</a:t>
            </a:r>
            <a:endParaRPr lang="fr-FR" sz="2400" dirty="0" smtClean="0"/>
          </a:p>
          <a:p>
            <a:r>
              <a:rPr lang="en-GB" sz="2400" dirty="0" smtClean="0"/>
              <a:t>Latin American and the Caribbean Network of Environmental Funds (</a:t>
            </a:r>
            <a:r>
              <a:rPr lang="en-GB" sz="2400" dirty="0" err="1" smtClean="0"/>
              <a:t>RedLAC</a:t>
            </a:r>
            <a:r>
              <a:rPr lang="en-GB" sz="2400" dirty="0" smtClean="0"/>
              <a:t>) </a:t>
            </a:r>
            <a:r>
              <a:rPr lang="en-GB" sz="2400" dirty="0" smtClean="0">
                <a:hlinkClick r:id="rId6"/>
              </a:rPr>
              <a:t>www.redlac.org</a:t>
            </a:r>
            <a:endParaRPr lang="en-GB" sz="2400" dirty="0" smtClean="0"/>
          </a:p>
          <a:p>
            <a:endParaRPr lang="en-GB" sz="2200" dirty="0" smtClean="0"/>
          </a:p>
        </p:txBody>
      </p:sp>
      <p:sp>
        <p:nvSpPr>
          <p:cNvPr id="4" name="Content Placeholder 2"/>
          <p:cNvSpPr txBox="1">
            <a:spLocks/>
          </p:cNvSpPr>
          <p:nvPr/>
        </p:nvSpPr>
        <p:spPr>
          <a:xfrm>
            <a:off x="683568" y="5445224"/>
            <a:ext cx="8229600" cy="48803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600" b="1" i="0" u="none" strike="noStrike" kern="1200" cap="none" spc="0" normalizeH="0" baseline="0" noProof="0" dirty="0" smtClean="0">
                <a:ln>
                  <a:noFill/>
                </a:ln>
                <a:solidFill>
                  <a:srgbClr val="FF0000"/>
                </a:solidFill>
                <a:effectLst/>
                <a:uLnTx/>
                <a:uFillTx/>
                <a:latin typeface="+mn-lt"/>
                <a:ea typeface="+mn-ea"/>
                <a:cs typeface="+mn-cs"/>
              </a:rPr>
              <a:t>Network</a:t>
            </a:r>
            <a:r>
              <a:rPr kumimoji="0" lang="en-GB" sz="3600" b="1" i="0" u="none" strike="noStrike" kern="1200" cap="none" spc="0" normalizeH="0" noProof="0" dirty="0" smtClean="0">
                <a:ln>
                  <a:noFill/>
                </a:ln>
                <a:solidFill>
                  <a:srgbClr val="FF0000"/>
                </a:solidFill>
                <a:effectLst/>
                <a:uLnTx/>
                <a:uFillTx/>
                <a:latin typeface="+mn-lt"/>
                <a:ea typeface="+mn-ea"/>
                <a:cs typeface="+mn-cs"/>
              </a:rPr>
              <a:t> to find a personal contact</a:t>
            </a:r>
            <a:r>
              <a:rPr kumimoji="0" lang="en-GB" sz="3600" b="1" i="0" u="none" strike="noStrike" kern="1200" cap="none" spc="0" normalizeH="0" baseline="0" noProof="0" dirty="0" smtClean="0">
                <a:ln>
                  <a:noFill/>
                </a:ln>
                <a:solidFill>
                  <a:srgbClr val="FF0000"/>
                </a:solidFill>
                <a:effectLst/>
                <a:uLnTx/>
                <a:uFillTx/>
                <a:latin typeface="+mn-lt"/>
                <a:ea typeface="+mn-ea"/>
                <a:cs typeface="+mn-cs"/>
              </a:rPr>
              <a:t>!!</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Philanthropic Giving</a:t>
            </a:r>
            <a:endParaRPr lang="en-GB" dirty="0"/>
          </a:p>
        </p:txBody>
      </p:sp>
      <p:sp>
        <p:nvSpPr>
          <p:cNvPr id="3" name="Content Placeholder 2"/>
          <p:cNvSpPr>
            <a:spLocks noGrp="1"/>
          </p:cNvSpPr>
          <p:nvPr>
            <p:ph idx="1"/>
          </p:nvPr>
        </p:nvSpPr>
        <p:spPr>
          <a:xfrm>
            <a:off x="457200" y="1600200"/>
            <a:ext cx="5626968" cy="4525963"/>
          </a:xfrm>
        </p:spPr>
        <p:txBody>
          <a:bodyPr>
            <a:normAutofit lnSpcReduction="10000"/>
          </a:bodyPr>
          <a:lstStyle/>
          <a:p>
            <a:r>
              <a:rPr lang="en-GB" sz="2000" dirty="0" smtClean="0"/>
              <a:t>Blurs into foundations ( rich people often give that way...)</a:t>
            </a:r>
          </a:p>
          <a:p>
            <a:r>
              <a:rPr lang="en-GB" sz="2000" dirty="0" smtClean="0"/>
              <a:t>Generally (at top level in some countries) going up</a:t>
            </a:r>
          </a:p>
          <a:p>
            <a:r>
              <a:rPr lang="en-GB" sz="2000" dirty="0" smtClean="0"/>
              <a:t>Different tax incentives in different countries</a:t>
            </a:r>
          </a:p>
          <a:p>
            <a:r>
              <a:rPr lang="en-GB" sz="2000" dirty="0" smtClean="0"/>
              <a:t>Different cultural attitudes to giving</a:t>
            </a:r>
          </a:p>
          <a:p>
            <a:r>
              <a:rPr lang="en-GB" sz="2000" dirty="0" smtClean="0"/>
              <a:t>Rich in many countries getting richer ( ...!)</a:t>
            </a:r>
          </a:p>
          <a:p>
            <a:r>
              <a:rPr lang="en-GB" sz="2000" dirty="0" smtClean="0"/>
              <a:t>But giving more away ( ...!)</a:t>
            </a:r>
          </a:p>
          <a:p>
            <a:endParaRPr lang="en-GB" dirty="0" smtClean="0"/>
          </a:p>
          <a:p>
            <a:pPr>
              <a:buNone/>
            </a:pPr>
            <a:r>
              <a:rPr lang="en-GB" sz="2800" dirty="0" smtClean="0">
                <a:solidFill>
                  <a:srgbClr val="FF0000"/>
                </a:solidFill>
              </a:rPr>
              <a:t>And actually the macro trends </a:t>
            </a:r>
            <a:r>
              <a:rPr lang="en-GB" sz="2800" i="1" dirty="0" smtClean="0">
                <a:solidFill>
                  <a:srgbClr val="FF0000"/>
                </a:solidFill>
              </a:rPr>
              <a:t>do not matter, </a:t>
            </a:r>
            <a:r>
              <a:rPr lang="en-GB" sz="2800" dirty="0" smtClean="0">
                <a:solidFill>
                  <a:srgbClr val="FF0000"/>
                </a:solidFill>
              </a:rPr>
              <a:t>your strategy and your degree of effort </a:t>
            </a:r>
            <a:r>
              <a:rPr lang="en-GB" sz="2800" i="1" dirty="0" smtClean="0">
                <a:solidFill>
                  <a:srgbClr val="FF0000"/>
                </a:solidFill>
              </a:rPr>
              <a:t>do</a:t>
            </a:r>
            <a:endParaRPr lang="en-GB" sz="2800" i="1" dirty="0">
              <a:solidFill>
                <a:srgbClr val="FF0000"/>
              </a:solidFill>
            </a:endParaRPr>
          </a:p>
        </p:txBody>
      </p:sp>
      <p:sp>
        <p:nvSpPr>
          <p:cNvPr id="49154" name="AutoShape 2" descr="Image result for Rich peop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Image result for Rich peop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8" name="AutoShape 6" descr="Image result for Rich peop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60" name="Picture 8" descr="Image result for Rich people"/>
          <p:cNvPicPr>
            <a:picLocks noChangeAspect="1" noChangeArrowheads="1"/>
          </p:cNvPicPr>
          <p:nvPr/>
        </p:nvPicPr>
        <p:blipFill>
          <a:blip r:embed="rId3" cstate="print"/>
          <a:srcRect/>
          <a:stretch>
            <a:fillRect/>
          </a:stretch>
        </p:blipFill>
        <p:spPr bwMode="auto">
          <a:xfrm rot="680751">
            <a:off x="5940152" y="2492896"/>
            <a:ext cx="4640580" cy="2651760"/>
          </a:xfrm>
          <a:prstGeom prst="rect">
            <a:avLst/>
          </a:prstGeom>
          <a:noFill/>
        </p:spPr>
      </p:pic>
    </p:spTree>
  </p:cSld>
  <p:clrMapOvr>
    <a:masterClrMapping/>
  </p:clrMapOvr>
  <p:transition>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do individuals give to wildlife  conservation?</a:t>
            </a:r>
            <a:endParaRPr lang="en-US" dirty="0"/>
          </a:p>
        </p:txBody>
      </p:sp>
      <p:sp>
        <p:nvSpPr>
          <p:cNvPr id="3" name="Content Placeholder 2"/>
          <p:cNvSpPr>
            <a:spLocks noGrp="1"/>
          </p:cNvSpPr>
          <p:nvPr>
            <p:ph idx="1"/>
          </p:nvPr>
        </p:nvSpPr>
        <p:spPr>
          <a:xfrm>
            <a:off x="457200" y="1600200"/>
            <a:ext cx="4186808" cy="4525963"/>
          </a:xfrm>
        </p:spPr>
        <p:txBody>
          <a:bodyPr>
            <a:noAutofit/>
          </a:bodyPr>
          <a:lstStyle/>
          <a:p>
            <a:r>
              <a:rPr lang="en-GB" sz="2000" dirty="0" smtClean="0"/>
              <a:t>Because the right person asks them..?</a:t>
            </a:r>
          </a:p>
          <a:p>
            <a:r>
              <a:rPr lang="en-GB" sz="2000" dirty="0" smtClean="0"/>
              <a:t>Peer pressure/ social acceptance..?</a:t>
            </a:r>
          </a:p>
          <a:p>
            <a:r>
              <a:rPr lang="en-GB" sz="2000" dirty="0" smtClean="0"/>
              <a:t>To show they can/ assert dominance..?</a:t>
            </a:r>
          </a:p>
          <a:p>
            <a:r>
              <a:rPr lang="en-GB" sz="2000" dirty="0" smtClean="0"/>
              <a:t>Guilt..?</a:t>
            </a:r>
          </a:p>
          <a:p>
            <a:r>
              <a:rPr lang="en-GB" sz="2000" dirty="0" smtClean="0"/>
              <a:t>Mortality/ immortality ..?</a:t>
            </a:r>
          </a:p>
          <a:p>
            <a:r>
              <a:rPr lang="en-GB" sz="2000" dirty="0" smtClean="0"/>
              <a:t>Because they really believe in your work..?</a:t>
            </a:r>
          </a:p>
          <a:p>
            <a:r>
              <a:rPr lang="en-GB" sz="2000" dirty="0" smtClean="0"/>
              <a:t>Because they are already connected to your work or organisation..?</a:t>
            </a:r>
          </a:p>
          <a:p>
            <a:r>
              <a:rPr lang="en-GB" sz="2000" b="1" dirty="0" smtClean="0">
                <a:solidFill>
                  <a:srgbClr val="FF0000"/>
                </a:solidFill>
              </a:rPr>
              <a:t>Because they want to become connected… feel involved</a:t>
            </a:r>
            <a:endParaRPr lang="en-US" sz="2000" b="1" dirty="0">
              <a:solidFill>
                <a:srgbClr val="FF0000"/>
              </a:solidFill>
            </a:endParaRPr>
          </a:p>
        </p:txBody>
      </p:sp>
      <p:pic>
        <p:nvPicPr>
          <p:cNvPr id="47106" name="Picture 2" descr="http://roryvaden.com/blog/wp-content/uploads/2014/03/bigstock-businessman-giving-money-15473735.jpg"/>
          <p:cNvPicPr>
            <a:picLocks noChangeAspect="1" noChangeArrowheads="1"/>
          </p:cNvPicPr>
          <p:nvPr/>
        </p:nvPicPr>
        <p:blipFill>
          <a:blip r:embed="rId3" cstate="print"/>
          <a:srcRect/>
          <a:stretch>
            <a:fillRect/>
          </a:stretch>
        </p:blipFill>
        <p:spPr bwMode="auto">
          <a:xfrm rot="733838">
            <a:off x="4838704" y="2118908"/>
            <a:ext cx="5715000" cy="3810000"/>
          </a:xfrm>
          <a:prstGeom prst="rect">
            <a:avLst/>
          </a:prstGeom>
          <a:noFill/>
        </p:spPr>
      </p:pic>
    </p:spTree>
  </p:cSld>
  <p:clrMapOvr>
    <a:masterClrMapping/>
  </p:clrMapOvr>
  <p:transition>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 process of “outsiders” becoming “insiders”</a:t>
            </a:r>
            <a:endParaRPr lang="en-US" dirty="0"/>
          </a:p>
        </p:txBody>
      </p:sp>
      <p:pic>
        <p:nvPicPr>
          <p:cNvPr id="2050" name="Picture 2" descr="http://daviddurham.org/wp-content/uploads/2015/09/outsider.jpg"/>
          <p:cNvPicPr>
            <a:picLocks noChangeAspect="1" noChangeArrowheads="1"/>
          </p:cNvPicPr>
          <p:nvPr/>
        </p:nvPicPr>
        <p:blipFill>
          <a:blip r:embed="rId3" cstate="print"/>
          <a:srcRect/>
          <a:stretch>
            <a:fillRect/>
          </a:stretch>
        </p:blipFill>
        <p:spPr bwMode="auto">
          <a:xfrm>
            <a:off x="1835696" y="1844824"/>
            <a:ext cx="5544616" cy="4248472"/>
          </a:xfrm>
          <a:prstGeom prst="rect">
            <a:avLst/>
          </a:prstGeom>
          <a:noFill/>
        </p:spPr>
      </p:pic>
    </p:spTree>
  </p:cSld>
  <p:clrMapOvr>
    <a:masterClrMapping/>
  </p:clrMapOvr>
  <p:transition>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Corporate giving</a:t>
            </a:r>
            <a:endParaRPr lang="en-GB" dirty="0"/>
          </a:p>
        </p:txBody>
      </p:sp>
      <p:sp>
        <p:nvSpPr>
          <p:cNvPr id="3" name="Content Placeholder 2"/>
          <p:cNvSpPr>
            <a:spLocks noGrp="1"/>
          </p:cNvSpPr>
          <p:nvPr>
            <p:ph idx="1"/>
          </p:nvPr>
        </p:nvSpPr>
        <p:spPr>
          <a:xfrm>
            <a:off x="457200" y="1600200"/>
            <a:ext cx="4618856" cy="5257800"/>
          </a:xfrm>
        </p:spPr>
        <p:txBody>
          <a:bodyPr>
            <a:normAutofit/>
          </a:bodyPr>
          <a:lstStyle/>
          <a:p>
            <a:r>
              <a:rPr lang="en-GB" sz="2400" dirty="0" smtClean="0"/>
              <a:t>Don’t overestimate potential in corporate giving  </a:t>
            </a:r>
          </a:p>
          <a:p>
            <a:endParaRPr lang="en-GB" sz="2400" dirty="0" smtClean="0"/>
          </a:p>
          <a:p>
            <a:r>
              <a:rPr lang="en-GB" sz="2400" dirty="0" smtClean="0"/>
              <a:t>Burden of sponsor management…</a:t>
            </a:r>
          </a:p>
          <a:p>
            <a:endParaRPr lang="en-GB" sz="2400" dirty="0" smtClean="0"/>
          </a:p>
          <a:p>
            <a:r>
              <a:rPr lang="en-GB" sz="2400" dirty="0" smtClean="0"/>
              <a:t>But specific opportunities for in situ projects  </a:t>
            </a:r>
          </a:p>
          <a:p>
            <a:endParaRPr lang="en-GB" sz="2400" dirty="0" smtClean="0"/>
          </a:p>
          <a:p>
            <a:r>
              <a:rPr lang="en-GB" sz="2400" dirty="0" smtClean="0"/>
              <a:t>€ 2 billion a year</a:t>
            </a:r>
          </a:p>
          <a:p>
            <a:endParaRPr lang="en-GB" sz="2400" dirty="0" smtClean="0"/>
          </a:p>
          <a:p>
            <a:r>
              <a:rPr lang="en-GB" sz="2400" dirty="0" smtClean="0"/>
              <a:t>Sponsorship or CSR..?</a:t>
            </a:r>
            <a:endParaRPr lang="en-GB" sz="2400" dirty="0"/>
          </a:p>
        </p:txBody>
      </p:sp>
      <p:pic>
        <p:nvPicPr>
          <p:cNvPr id="43010" name="Picture 2" descr="Image result for Corporate giving"/>
          <p:cNvPicPr>
            <a:picLocks noChangeAspect="1" noChangeArrowheads="1"/>
          </p:cNvPicPr>
          <p:nvPr/>
        </p:nvPicPr>
        <p:blipFill>
          <a:blip r:embed="rId3" cstate="print"/>
          <a:srcRect/>
          <a:stretch>
            <a:fillRect/>
          </a:stretch>
        </p:blipFill>
        <p:spPr bwMode="auto">
          <a:xfrm>
            <a:off x="3707904" y="1700808"/>
            <a:ext cx="6502400" cy="3657600"/>
          </a:xfrm>
          <a:prstGeom prst="rect">
            <a:avLst/>
          </a:prstGeom>
          <a:noFill/>
        </p:spPr>
      </p:pic>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564904"/>
            <a:ext cx="8229600" cy="1143000"/>
          </a:xfrm>
        </p:spPr>
        <p:txBody>
          <a:bodyPr/>
          <a:lstStyle/>
          <a:p>
            <a:r>
              <a:rPr lang="en-GB" dirty="0" smtClean="0"/>
              <a:t>You asked…</a:t>
            </a:r>
            <a:endParaRPr lang="en-US" dirty="0"/>
          </a:p>
        </p:txBody>
      </p:sp>
      <p:sp>
        <p:nvSpPr>
          <p:cNvPr id="5" name="Oval Callout 4"/>
          <p:cNvSpPr/>
          <p:nvPr/>
        </p:nvSpPr>
        <p:spPr>
          <a:xfrm>
            <a:off x="251520" y="1772816"/>
            <a:ext cx="2232248" cy="18722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European Funds ?</a:t>
            </a:r>
            <a:endParaRPr lang="en-US" dirty="0"/>
          </a:p>
        </p:txBody>
      </p:sp>
      <p:sp>
        <p:nvSpPr>
          <p:cNvPr id="6" name="Oval Callout 5"/>
          <p:cNvSpPr/>
          <p:nvPr/>
        </p:nvSpPr>
        <p:spPr>
          <a:xfrm>
            <a:off x="6983760" y="1844824"/>
            <a:ext cx="2160240" cy="16561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Funding for running costs?  </a:t>
            </a:r>
            <a:endParaRPr lang="en-US" dirty="0"/>
          </a:p>
        </p:txBody>
      </p:sp>
      <p:sp>
        <p:nvSpPr>
          <p:cNvPr id="7" name="Rounded Rectangular Callout 6"/>
          <p:cNvSpPr/>
          <p:nvPr/>
        </p:nvSpPr>
        <p:spPr>
          <a:xfrm>
            <a:off x="3275856" y="5229200"/>
            <a:ext cx="2592288" cy="100811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Navigate through bureaucracy..?  ?</a:t>
            </a:r>
            <a:endParaRPr lang="en-US" dirty="0"/>
          </a:p>
        </p:txBody>
      </p:sp>
      <p:sp>
        <p:nvSpPr>
          <p:cNvPr id="9" name="Cloud Callout 8"/>
          <p:cNvSpPr/>
          <p:nvPr/>
        </p:nvSpPr>
        <p:spPr>
          <a:xfrm>
            <a:off x="827584" y="4293096"/>
            <a:ext cx="2376264" cy="1800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Extend the size of donations and number of donors </a:t>
            </a:r>
            <a:endParaRPr lang="en-US" dirty="0"/>
          </a:p>
        </p:txBody>
      </p:sp>
      <p:sp>
        <p:nvSpPr>
          <p:cNvPr id="10" name="Rectangular Callout 9"/>
          <p:cNvSpPr/>
          <p:nvPr/>
        </p:nvSpPr>
        <p:spPr>
          <a:xfrm rot="20443942">
            <a:off x="97981" y="306442"/>
            <a:ext cx="2016224" cy="93610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to create a long term partnership?</a:t>
            </a:r>
            <a:endParaRPr lang="en-US" dirty="0"/>
          </a:p>
        </p:txBody>
      </p:sp>
      <p:sp>
        <p:nvSpPr>
          <p:cNvPr id="13" name="Cloud Callout 12"/>
          <p:cNvSpPr/>
          <p:nvPr/>
        </p:nvSpPr>
        <p:spPr>
          <a:xfrm rot="479509">
            <a:off x="5929757" y="-140443"/>
            <a:ext cx="2664296" cy="21082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Commitment from local government  authorities to help protect a species</a:t>
            </a:r>
            <a:endParaRPr lang="en-US" dirty="0"/>
          </a:p>
        </p:txBody>
      </p:sp>
      <p:sp>
        <p:nvSpPr>
          <p:cNvPr id="14" name="Rounded Rectangular Callout 13"/>
          <p:cNvSpPr/>
          <p:nvPr/>
        </p:nvSpPr>
        <p:spPr>
          <a:xfrm>
            <a:off x="6983760" y="4941168"/>
            <a:ext cx="2160240" cy="115212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Stronger relations with donors ?  </a:t>
            </a:r>
            <a:endParaRPr lang="en-US" dirty="0"/>
          </a:p>
        </p:txBody>
      </p:sp>
      <p:sp>
        <p:nvSpPr>
          <p:cNvPr id="15" name="Cloud Callout 14"/>
          <p:cNvSpPr/>
          <p:nvPr/>
        </p:nvSpPr>
        <p:spPr>
          <a:xfrm>
            <a:off x="2987824" y="0"/>
            <a:ext cx="2880320" cy="1944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to make an ‘unglamorous species sympathetic  </a:t>
            </a:r>
            <a:endParaRPr lang="en-US" dirty="0"/>
          </a:p>
        </p:txBody>
      </p:sp>
      <p:sp>
        <p:nvSpPr>
          <p:cNvPr id="11" name="Oval Callout 10"/>
          <p:cNvSpPr/>
          <p:nvPr/>
        </p:nvSpPr>
        <p:spPr>
          <a:xfrm>
            <a:off x="5796136" y="2996952"/>
            <a:ext cx="2232248" cy="18722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Recognising a zoo as a conservation organisation ?</a:t>
            </a:r>
            <a:endParaRPr lang="en-US" dirty="0"/>
          </a:p>
        </p:txBody>
      </p:sp>
    </p:spTree>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Corporate  support</a:t>
            </a:r>
            <a:endParaRPr lang="en-US" dirty="0"/>
          </a:p>
        </p:txBody>
      </p:sp>
      <p:sp>
        <p:nvSpPr>
          <p:cNvPr id="3" name="Content Placeholder 2"/>
          <p:cNvSpPr>
            <a:spLocks noGrp="1"/>
          </p:cNvSpPr>
          <p:nvPr>
            <p:ph idx="1"/>
          </p:nvPr>
        </p:nvSpPr>
        <p:spPr>
          <a:xfrm>
            <a:off x="0" y="1340768"/>
            <a:ext cx="4906888" cy="5213176"/>
          </a:xfrm>
        </p:spPr>
        <p:txBody>
          <a:bodyPr>
            <a:normAutofit/>
          </a:bodyPr>
          <a:lstStyle/>
          <a:p>
            <a:pPr marL="457200" indent="-457200">
              <a:buNone/>
            </a:pPr>
            <a:r>
              <a:rPr lang="en-GB" sz="2400" dirty="0" smtClean="0"/>
              <a:t> </a:t>
            </a:r>
          </a:p>
          <a:p>
            <a:pPr lvl="1">
              <a:buFont typeface="Arial" pitchFamily="34" charset="0"/>
              <a:buChar char="•"/>
            </a:pPr>
            <a:r>
              <a:rPr lang="en-GB" sz="2400" dirty="0" smtClean="0"/>
              <a:t>‘Chairman’s spouse no longer as important (or is it?)</a:t>
            </a:r>
          </a:p>
          <a:p>
            <a:pPr lvl="1">
              <a:buFont typeface="Arial" pitchFamily="34" charset="0"/>
              <a:buChar char="•"/>
            </a:pPr>
            <a:r>
              <a:rPr lang="en-GB" sz="2400" dirty="0" smtClean="0"/>
              <a:t>Organisational needs; individual needs – have to satisfy them both</a:t>
            </a:r>
          </a:p>
          <a:p>
            <a:pPr lvl="1">
              <a:buFont typeface="Arial" pitchFamily="34" charset="0"/>
              <a:buChar char="•"/>
            </a:pPr>
            <a:r>
              <a:rPr lang="en-GB" sz="2400" dirty="0" smtClean="0"/>
              <a:t>Staff turnover can be an issue</a:t>
            </a:r>
          </a:p>
          <a:p>
            <a:pPr lvl="1">
              <a:buFont typeface="Arial" pitchFamily="34" charset="0"/>
              <a:buChar char="•"/>
            </a:pPr>
            <a:r>
              <a:rPr lang="en-GB" sz="2400" dirty="0" smtClean="0"/>
              <a:t>Less restrictive than donor calls, probably not as onerous in terms of reporting, but requires high level of servicing</a:t>
            </a:r>
          </a:p>
          <a:p>
            <a:pPr lvl="1">
              <a:buFont typeface="Arial" pitchFamily="34" charset="0"/>
              <a:buChar char="•"/>
            </a:pPr>
            <a:r>
              <a:rPr lang="en-GB" sz="2400" dirty="0" smtClean="0"/>
              <a:t>Can be dropped at any time – long term engagement rare</a:t>
            </a:r>
          </a:p>
          <a:p>
            <a:pPr lvl="1"/>
            <a:endParaRPr lang="en-GB" sz="2000" dirty="0" smtClean="0"/>
          </a:p>
        </p:txBody>
      </p:sp>
      <p:pic>
        <p:nvPicPr>
          <p:cNvPr id="107524" name="Picture 4" descr="http://www.kclawchambers.com/wp-content/uploads/2012/07/1000729030611.jpg"/>
          <p:cNvPicPr>
            <a:picLocks noChangeAspect="1" noChangeArrowheads="1"/>
          </p:cNvPicPr>
          <p:nvPr/>
        </p:nvPicPr>
        <p:blipFill>
          <a:blip r:embed="rId3" cstate="print"/>
          <a:srcRect l="34456"/>
          <a:stretch>
            <a:fillRect/>
          </a:stretch>
        </p:blipFill>
        <p:spPr bwMode="auto">
          <a:xfrm rot="1033043">
            <a:off x="5400591" y="2332280"/>
            <a:ext cx="4932040" cy="3124201"/>
          </a:xfrm>
          <a:prstGeom prst="rect">
            <a:avLst/>
          </a:prstGeom>
          <a:noFill/>
        </p:spPr>
      </p:pic>
    </p:spTree>
    <p:extLst>
      <p:ext uri="{BB962C8B-B14F-4D97-AF65-F5344CB8AC3E}">
        <p14:creationId xmlns:p14="http://schemas.microsoft.com/office/powerpoint/2010/main" val="2797506547"/>
      </p:ext>
    </p:extLst>
  </p:cSld>
  <p:clrMapOvr>
    <a:masterClrMapping/>
  </p:clrMapOvr>
  <p:transition>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07694"/>
            <a:ext cx="4258816" cy="2650306"/>
          </a:xfrm>
        </p:spPr>
        <p:txBody>
          <a:bodyPr>
            <a:normAutofit/>
          </a:bodyPr>
          <a:lstStyle/>
          <a:p>
            <a:pPr algn="l"/>
            <a:r>
              <a:rPr lang="en-GB" sz="2400" dirty="0" smtClean="0"/>
              <a:t>Myth = companies only give for hard and fast business reasons.</a:t>
            </a:r>
            <a:endParaRPr lang="en-US" sz="2400" dirty="0"/>
          </a:p>
        </p:txBody>
      </p:sp>
      <p:pic>
        <p:nvPicPr>
          <p:cNvPr id="1026" name="Picture 2" descr="http://previews.123rf.com/images/auremar/auremar1209/auremar120904853/15391713-A-mature-businessman-smoking-a-cigar--Stock-Photo.jpg"/>
          <p:cNvPicPr>
            <a:picLocks noChangeAspect="1" noChangeArrowheads="1"/>
          </p:cNvPicPr>
          <p:nvPr/>
        </p:nvPicPr>
        <p:blipFill rotWithShape="1">
          <a:blip r:embed="rId3" cstate="print"/>
          <a:srcRect t="242" r="11424" b="-242"/>
          <a:stretch/>
        </p:blipFill>
        <p:spPr bwMode="auto">
          <a:xfrm>
            <a:off x="467544" y="1772816"/>
            <a:ext cx="3525951" cy="2651760"/>
          </a:xfrm>
          <a:prstGeom prst="rect">
            <a:avLst/>
          </a:prstGeom>
          <a:noFill/>
        </p:spPr>
      </p:pic>
      <p:pic>
        <p:nvPicPr>
          <p:cNvPr id="1028" name="Picture 4" descr="Gorilla, Philadelphia Zoo. Photo: Richard Ricciardi via Flickr."/>
          <p:cNvPicPr>
            <a:picLocks noChangeAspect="1" noChangeArrowheads="1"/>
          </p:cNvPicPr>
          <p:nvPr/>
        </p:nvPicPr>
        <p:blipFill>
          <a:blip r:embed="rId4" cstate="print"/>
          <a:srcRect/>
          <a:stretch>
            <a:fillRect/>
          </a:stretch>
        </p:blipFill>
        <p:spPr bwMode="auto">
          <a:xfrm>
            <a:off x="5292080" y="1628800"/>
            <a:ext cx="3433564" cy="2736304"/>
          </a:xfrm>
          <a:prstGeom prst="rect">
            <a:avLst/>
          </a:prstGeom>
          <a:noFill/>
        </p:spPr>
      </p:pic>
      <p:sp>
        <p:nvSpPr>
          <p:cNvPr id="5" name="Title 1"/>
          <p:cNvSpPr txBox="1">
            <a:spLocks/>
          </p:cNvSpPr>
          <p:nvPr/>
        </p:nvSpPr>
        <p:spPr>
          <a:xfrm>
            <a:off x="395536" y="0"/>
            <a:ext cx="7920880" cy="98072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dirty="0" smtClean="0">
                <a:ln>
                  <a:noFill/>
                </a:ln>
                <a:solidFill>
                  <a:schemeClr val="tx1"/>
                </a:solidFill>
                <a:effectLst/>
                <a:uLnTx/>
                <a:uFillTx/>
                <a:latin typeface="+mj-lt"/>
                <a:ea typeface="+mj-ea"/>
                <a:cs typeface="+mj-cs"/>
              </a:rPr>
              <a:t>Recei</a:t>
            </a:r>
            <a:r>
              <a:rPr lang="en-GB" sz="4800" noProof="0" dirty="0" smtClean="0">
                <a:latin typeface="+mj-lt"/>
                <a:ea typeface="+mj-ea"/>
                <a:cs typeface="+mj-cs"/>
              </a:rPr>
              <a:t>ved wisdom </a:t>
            </a:r>
            <a:endParaRPr kumimoji="0" lang="en-US" sz="4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5148064" y="4207694"/>
            <a:ext cx="4258816" cy="26503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tx1"/>
                </a:solidFill>
                <a:effectLst/>
                <a:uLnTx/>
                <a:uFillTx/>
                <a:latin typeface="+mj-lt"/>
                <a:ea typeface="+mj-ea"/>
                <a:cs typeface="+mj-cs"/>
              </a:rPr>
              <a:t>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Rectangle 7"/>
          <p:cNvSpPr/>
          <p:nvPr/>
        </p:nvSpPr>
        <p:spPr>
          <a:xfrm>
            <a:off x="4788024" y="4725144"/>
            <a:ext cx="4572000" cy="1200329"/>
          </a:xfrm>
          <a:prstGeom prst="rect">
            <a:avLst/>
          </a:prstGeom>
        </p:spPr>
        <p:txBody>
          <a:bodyPr wrap="square">
            <a:spAutoFit/>
          </a:bodyPr>
          <a:lstStyle/>
          <a:p>
            <a:endParaRPr lang="en-GB" sz="2400" dirty="0" smtClean="0"/>
          </a:p>
          <a:p>
            <a:r>
              <a:rPr lang="en-GB" sz="2400" dirty="0" smtClean="0"/>
              <a:t>Reality =   you are dealing with illogical, emotional primates</a:t>
            </a:r>
            <a:endParaRPr lang="en-US" sz="2400" dirty="0"/>
          </a:p>
        </p:txBody>
      </p:sp>
      <p:sp>
        <p:nvSpPr>
          <p:cNvPr id="9" name="Left-Right Arrow 8"/>
          <p:cNvSpPr/>
          <p:nvPr/>
        </p:nvSpPr>
        <p:spPr>
          <a:xfrm>
            <a:off x="4067944" y="2924944"/>
            <a:ext cx="1113101" cy="432048"/>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kind of company fits your in situ country.?</a:t>
            </a:r>
            <a:endParaRPr lang="en-GB" dirty="0"/>
          </a:p>
        </p:txBody>
      </p:sp>
      <p:sp>
        <p:nvSpPr>
          <p:cNvPr id="3" name="Content Placeholder 2"/>
          <p:cNvSpPr>
            <a:spLocks noGrp="1"/>
          </p:cNvSpPr>
          <p:nvPr>
            <p:ph idx="1"/>
          </p:nvPr>
        </p:nvSpPr>
        <p:spPr>
          <a:xfrm>
            <a:off x="457200" y="1600200"/>
            <a:ext cx="4834880" cy="4997152"/>
          </a:xfrm>
        </p:spPr>
        <p:txBody>
          <a:bodyPr>
            <a:normAutofit/>
          </a:bodyPr>
          <a:lstStyle/>
          <a:p>
            <a:r>
              <a:rPr lang="en-GB" sz="2400" dirty="0" smtClean="0"/>
              <a:t>A business from your country that has an interest in the range country..?</a:t>
            </a:r>
          </a:p>
          <a:p>
            <a:r>
              <a:rPr lang="en-GB" sz="2400" dirty="0" smtClean="0"/>
              <a:t>A business (or individual business figure..?) from the range country that has a presence in your country…</a:t>
            </a:r>
          </a:p>
          <a:p>
            <a:r>
              <a:rPr lang="en-GB" sz="2400" dirty="0" smtClean="0"/>
              <a:t>Extractive industries</a:t>
            </a:r>
          </a:p>
          <a:p>
            <a:r>
              <a:rPr lang="en-GB" sz="2400" dirty="0" smtClean="0"/>
              <a:t>Airlines and travel </a:t>
            </a:r>
          </a:p>
          <a:p>
            <a:r>
              <a:rPr lang="en-GB" sz="2400" dirty="0" smtClean="0"/>
              <a:t>Animal related brands</a:t>
            </a:r>
          </a:p>
          <a:p>
            <a:r>
              <a:rPr lang="en-GB" sz="2400" dirty="0" smtClean="0"/>
              <a:t>Any interest with a lot of employees in the area</a:t>
            </a:r>
          </a:p>
          <a:p>
            <a:endParaRPr lang="en-GB" b="1" dirty="0" smtClean="0"/>
          </a:p>
          <a:p>
            <a:endParaRPr lang="en-GB" b="1" dirty="0" smtClean="0"/>
          </a:p>
          <a:p>
            <a:endParaRPr lang="en-GB" b="1" dirty="0"/>
          </a:p>
        </p:txBody>
      </p:sp>
      <p:pic>
        <p:nvPicPr>
          <p:cNvPr id="36866" name="Picture 2" descr="Image result for a good fit"/>
          <p:cNvPicPr>
            <a:picLocks noChangeAspect="1" noChangeArrowheads="1"/>
          </p:cNvPicPr>
          <p:nvPr/>
        </p:nvPicPr>
        <p:blipFill>
          <a:blip r:embed="rId3" cstate="print"/>
          <a:srcRect/>
          <a:stretch>
            <a:fillRect/>
          </a:stretch>
        </p:blipFill>
        <p:spPr bwMode="auto">
          <a:xfrm rot="875563">
            <a:off x="5753189" y="2290131"/>
            <a:ext cx="3995936" cy="3600400"/>
          </a:xfrm>
          <a:prstGeom prst="rect">
            <a:avLst/>
          </a:prstGeom>
          <a:noFill/>
        </p:spPr>
      </p:pic>
    </p:spTree>
  </p:cSld>
  <p:clrMapOvr>
    <a:masterClrMapping/>
  </p:clrMapOvr>
  <p:transition>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19256" cy="868958"/>
          </a:xfrm>
        </p:spPr>
        <p:txBody>
          <a:bodyPr>
            <a:noAutofit/>
          </a:bodyPr>
          <a:lstStyle/>
          <a:p>
            <a:r>
              <a:rPr lang="en-GB" sz="3200" dirty="0" smtClean="0"/>
              <a:t>Some kinds of company that allocate a specific sponsorship budget from the outset..?  </a:t>
            </a:r>
            <a:endParaRPr lang="en-GB" sz="3200" dirty="0"/>
          </a:p>
        </p:txBody>
      </p:sp>
      <p:sp>
        <p:nvSpPr>
          <p:cNvPr id="3" name="Content Placeholder 2"/>
          <p:cNvSpPr>
            <a:spLocks noGrp="1"/>
          </p:cNvSpPr>
          <p:nvPr>
            <p:ph idx="1"/>
          </p:nvPr>
        </p:nvSpPr>
        <p:spPr>
          <a:xfrm>
            <a:off x="457200" y="1600200"/>
            <a:ext cx="3826768" cy="4997152"/>
          </a:xfrm>
        </p:spPr>
        <p:txBody>
          <a:bodyPr>
            <a:normAutofit lnSpcReduction="10000"/>
          </a:bodyPr>
          <a:lstStyle/>
          <a:p>
            <a:r>
              <a:rPr lang="en-GB" sz="3600" dirty="0" smtClean="0"/>
              <a:t>Automotive</a:t>
            </a:r>
          </a:p>
          <a:p>
            <a:endParaRPr lang="en-GB" sz="3600" dirty="0" smtClean="0"/>
          </a:p>
          <a:p>
            <a:r>
              <a:rPr lang="en-GB" sz="3600" dirty="0" smtClean="0"/>
              <a:t>Financial products</a:t>
            </a:r>
          </a:p>
          <a:p>
            <a:endParaRPr lang="en-GB" sz="3600" dirty="0" smtClean="0"/>
          </a:p>
          <a:p>
            <a:r>
              <a:rPr lang="en-GB" sz="3600" dirty="0" smtClean="0"/>
              <a:t>Clothing</a:t>
            </a:r>
          </a:p>
          <a:p>
            <a:endParaRPr lang="en-GB" sz="3600" dirty="0" smtClean="0"/>
          </a:p>
          <a:p>
            <a:r>
              <a:rPr lang="en-GB" sz="3600" dirty="0" smtClean="0"/>
              <a:t>Drinks</a:t>
            </a:r>
            <a:endParaRPr lang="en-GB" sz="3600" dirty="0"/>
          </a:p>
        </p:txBody>
      </p:sp>
      <p:pic>
        <p:nvPicPr>
          <p:cNvPr id="34818" name="Picture 2" descr="Image result for automotive industry"/>
          <p:cNvPicPr>
            <a:picLocks noChangeAspect="1" noChangeArrowheads="1"/>
          </p:cNvPicPr>
          <p:nvPr/>
        </p:nvPicPr>
        <p:blipFill>
          <a:blip r:embed="rId3" cstate="print"/>
          <a:srcRect/>
          <a:stretch>
            <a:fillRect/>
          </a:stretch>
        </p:blipFill>
        <p:spPr bwMode="auto">
          <a:xfrm>
            <a:off x="3779912" y="980728"/>
            <a:ext cx="3024336" cy="2088232"/>
          </a:xfrm>
          <a:prstGeom prst="rect">
            <a:avLst/>
          </a:prstGeom>
          <a:noFill/>
        </p:spPr>
      </p:pic>
      <p:sp>
        <p:nvSpPr>
          <p:cNvPr id="34820" name="AutoShape 4" descr="Image result for clothing indust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2" name="AutoShape 6" descr="Image result for clothing indust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4" name="Picture 8" descr="Image result for clothing industry"/>
          <p:cNvPicPr>
            <a:picLocks noChangeAspect="1" noChangeArrowheads="1"/>
          </p:cNvPicPr>
          <p:nvPr/>
        </p:nvPicPr>
        <p:blipFill>
          <a:blip r:embed="rId4" cstate="print"/>
          <a:srcRect/>
          <a:stretch>
            <a:fillRect/>
          </a:stretch>
        </p:blipFill>
        <p:spPr bwMode="auto">
          <a:xfrm rot="1374888">
            <a:off x="6561359" y="2396950"/>
            <a:ext cx="2855376" cy="1920240"/>
          </a:xfrm>
          <a:prstGeom prst="rect">
            <a:avLst/>
          </a:prstGeom>
          <a:noFill/>
        </p:spPr>
      </p:pic>
      <p:pic>
        <p:nvPicPr>
          <p:cNvPr id="34826" name="Picture 10" descr="Image result for financial products"/>
          <p:cNvPicPr>
            <a:picLocks noChangeAspect="1" noChangeArrowheads="1"/>
          </p:cNvPicPr>
          <p:nvPr/>
        </p:nvPicPr>
        <p:blipFill>
          <a:blip r:embed="rId5" cstate="print"/>
          <a:srcRect/>
          <a:stretch>
            <a:fillRect/>
          </a:stretch>
        </p:blipFill>
        <p:spPr bwMode="auto">
          <a:xfrm rot="20729146">
            <a:off x="3000022" y="2825219"/>
            <a:ext cx="2931460" cy="2194560"/>
          </a:xfrm>
          <a:prstGeom prst="rect">
            <a:avLst/>
          </a:prstGeom>
          <a:noFill/>
        </p:spPr>
      </p:pic>
      <p:pic>
        <p:nvPicPr>
          <p:cNvPr id="34828" name="Picture 12" descr="alcohol"/>
          <p:cNvPicPr>
            <a:picLocks noChangeAspect="1" noChangeArrowheads="1"/>
          </p:cNvPicPr>
          <p:nvPr/>
        </p:nvPicPr>
        <p:blipFill>
          <a:blip r:embed="rId6" cstate="print"/>
          <a:srcRect/>
          <a:stretch>
            <a:fillRect/>
          </a:stretch>
        </p:blipFill>
        <p:spPr bwMode="auto">
          <a:xfrm rot="703060">
            <a:off x="5724128" y="4754880"/>
            <a:ext cx="2804159" cy="2103120"/>
          </a:xfrm>
          <a:prstGeom prst="rect">
            <a:avLst/>
          </a:prstGeom>
          <a:noFill/>
        </p:spPr>
      </p:pic>
    </p:spTree>
  </p:cSld>
  <p:clrMapOvr>
    <a:masterClrMapping/>
  </p:clrMapOvr>
  <p:transition>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en-GB" dirty="0" smtClean="0"/>
              <a:t>More info and downloads on website:</a:t>
            </a:r>
            <a:br>
              <a:rPr lang="en-GB" dirty="0" smtClean="0"/>
            </a:br>
            <a:r>
              <a:rPr lang="en-GB" sz="3100" dirty="0" smtClean="0"/>
              <a:t>http://www.johnreganassociates.com/downloads/</a:t>
            </a:r>
            <a:br>
              <a:rPr lang="en-GB" sz="3100" dirty="0" smtClean="0"/>
            </a:br>
            <a:r>
              <a:rPr lang="en-GB" sz="3100" dirty="0" smtClean="0"/>
              <a:t>Bottom of page!</a:t>
            </a:r>
            <a:r>
              <a:rPr lang="en-GB" dirty="0" smtClean="0"/>
              <a:t/>
            </a:r>
            <a:br>
              <a:rPr lang="en-GB" dirty="0" smtClean="0"/>
            </a:br>
            <a:endParaRPr lang="en-US" dirty="0"/>
          </a:p>
        </p:txBody>
      </p:sp>
      <p:sp>
        <p:nvSpPr>
          <p:cNvPr id="4" name="Content Placeholder 3"/>
          <p:cNvSpPr>
            <a:spLocks noGrp="1"/>
          </p:cNvSpPr>
          <p:nvPr>
            <p:ph idx="1"/>
          </p:nvPr>
        </p:nvSpPr>
        <p:spPr>
          <a:xfrm>
            <a:off x="467544" y="1988840"/>
            <a:ext cx="8229600" cy="4525963"/>
          </a:xfrm>
        </p:spPr>
        <p:txBody>
          <a:bodyPr/>
          <a:lstStyle/>
          <a:p>
            <a:r>
              <a:rPr lang="en-GB" dirty="0" smtClean="0"/>
              <a:t>10 steps for sponsorship for zoos</a:t>
            </a:r>
          </a:p>
          <a:p>
            <a:r>
              <a:rPr lang="en-GB" dirty="0" smtClean="0"/>
              <a:t>The sponsor’s perspective: interview with the late Sir Nick Scheele of Jaguar and Ford</a:t>
            </a:r>
          </a:p>
          <a:p>
            <a:r>
              <a:rPr lang="en-GB" dirty="0" smtClean="0"/>
              <a:t>How </a:t>
            </a:r>
            <a:r>
              <a:rPr lang="en-GB" dirty="0" err="1" smtClean="0"/>
              <a:t>Skansen</a:t>
            </a:r>
            <a:r>
              <a:rPr lang="en-GB" dirty="0" smtClean="0"/>
              <a:t> won its 4 million </a:t>
            </a:r>
            <a:r>
              <a:rPr lang="en-GB" dirty="0" err="1" smtClean="0"/>
              <a:t>euros</a:t>
            </a:r>
            <a:endParaRPr lang="en-GB" dirty="0" smtClean="0"/>
          </a:p>
          <a:p>
            <a:r>
              <a:rPr lang="en-GB" dirty="0" smtClean="0"/>
              <a:t>Interviews with successful fund raising zoo directors</a:t>
            </a:r>
          </a:p>
          <a:p>
            <a:r>
              <a:rPr lang="en-GB" dirty="0" smtClean="0"/>
              <a:t>And lots more stuff…</a:t>
            </a:r>
            <a:endParaRPr lang="en-US" dirty="0"/>
          </a:p>
        </p:txBody>
      </p:sp>
    </p:spTree>
  </p:cSld>
  <p:clrMapOvr>
    <a:masterClrMapping/>
  </p:clrMapOvr>
  <p:transition>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944"/>
            <a:ext cx="8676456" cy="1070992"/>
          </a:xfrm>
        </p:spPr>
        <p:txBody>
          <a:bodyPr>
            <a:noAutofit/>
          </a:bodyPr>
          <a:lstStyle/>
          <a:p>
            <a:r>
              <a:rPr lang="en-GB" sz="3600" dirty="0" smtClean="0"/>
              <a:t>Section 3:  A quick look at some practical techniques </a:t>
            </a:r>
            <a:br>
              <a:rPr lang="en-GB" sz="3600" dirty="0" smtClean="0"/>
            </a:br>
            <a:r>
              <a:rPr lang="en-GB" sz="3600" dirty="0" smtClean="0"/>
              <a:t/>
            </a:r>
            <a:br>
              <a:rPr lang="en-GB" sz="3600" dirty="0" smtClean="0"/>
            </a:br>
            <a:r>
              <a:rPr lang="en-GB" sz="3600" dirty="0" smtClean="0"/>
              <a:t/>
            </a:r>
            <a:br>
              <a:rPr lang="en-GB" sz="3600" dirty="0" smtClean="0"/>
            </a:br>
            <a:r>
              <a:rPr lang="en-GB" sz="3600" i="1" dirty="0" smtClean="0"/>
              <a:t>(applying the principles in Section 1 to the funding sources in Section 2)</a:t>
            </a:r>
            <a:endParaRPr lang="en-GB" sz="3600" i="1" dirty="0"/>
          </a:p>
        </p:txBody>
      </p:sp>
    </p:spTree>
  </p:cSld>
  <p:clrMapOvr>
    <a:masterClrMapping/>
  </p:clrMapOvr>
  <p:transition>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Knocking on </a:t>
            </a:r>
            <a:r>
              <a:rPr lang="en-GB" i="1" dirty="0" smtClean="0"/>
              <a:t>lots </a:t>
            </a:r>
            <a:r>
              <a:rPr lang="en-GB" dirty="0" smtClean="0"/>
              <a:t>of doors when in range country…  </a:t>
            </a:r>
            <a:endParaRPr lang="en-US" sz="3600" dirty="0"/>
          </a:p>
        </p:txBody>
      </p:sp>
      <p:sp>
        <p:nvSpPr>
          <p:cNvPr id="3" name="Content Placeholder 2"/>
          <p:cNvSpPr>
            <a:spLocks noGrp="1"/>
          </p:cNvSpPr>
          <p:nvPr>
            <p:ph idx="1"/>
          </p:nvPr>
        </p:nvSpPr>
        <p:spPr>
          <a:xfrm>
            <a:off x="457200" y="1772816"/>
            <a:ext cx="4978896" cy="4353347"/>
          </a:xfrm>
        </p:spPr>
        <p:txBody>
          <a:bodyPr>
            <a:noAutofit/>
          </a:bodyPr>
          <a:lstStyle/>
          <a:p>
            <a:pPr marL="457200" indent="-457200"/>
            <a:r>
              <a:rPr lang="en-GB" sz="2400" dirty="0" smtClean="0"/>
              <a:t>Add 2 days to your in situ trip for meetings with potential funders there</a:t>
            </a:r>
          </a:p>
          <a:p>
            <a:pPr marL="457200" indent="-457200"/>
            <a:endParaRPr lang="en-GB" sz="2400" dirty="0" smtClean="0"/>
          </a:p>
          <a:p>
            <a:pPr marL="457200" indent="-457200"/>
            <a:r>
              <a:rPr lang="en-GB" sz="2400" dirty="0" smtClean="0"/>
              <a:t>Spend some time in advance researching, contacting and setting up meetings</a:t>
            </a:r>
          </a:p>
          <a:p>
            <a:pPr marL="457200" indent="-457200">
              <a:buNone/>
            </a:pPr>
            <a:endParaRPr lang="en-GB" sz="2400" dirty="0" smtClean="0"/>
          </a:p>
          <a:p>
            <a:pPr marL="457200" indent="-457200"/>
            <a:r>
              <a:rPr lang="en-GB" sz="2400" dirty="0" smtClean="0"/>
              <a:t>Which other organisations are working in the same area? Any opportunity to collaborate?</a:t>
            </a:r>
          </a:p>
          <a:p>
            <a:pPr marL="457200" indent="-457200">
              <a:buNone/>
            </a:pPr>
            <a:r>
              <a:rPr lang="en-GB" sz="2400" dirty="0" smtClean="0"/>
              <a:t> </a:t>
            </a:r>
          </a:p>
        </p:txBody>
      </p:sp>
      <p:sp>
        <p:nvSpPr>
          <p:cNvPr id="30722" name="AutoShape 2" descr="Image result for knocking on lots of doo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Image result for knocking on lots of doo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Image result for knocking on lots of doo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2" descr="Image result for getting on the pla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getting on the pla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6" descr="Image result for getting on the plane"/>
          <p:cNvPicPr>
            <a:picLocks noChangeAspect="1" noChangeArrowheads="1"/>
          </p:cNvPicPr>
          <p:nvPr/>
        </p:nvPicPr>
        <p:blipFill>
          <a:blip r:embed="rId3" cstate="print"/>
          <a:srcRect/>
          <a:stretch>
            <a:fillRect/>
          </a:stretch>
        </p:blipFill>
        <p:spPr bwMode="auto">
          <a:xfrm rot="20362440">
            <a:off x="5868867" y="1807779"/>
            <a:ext cx="3017520" cy="2011680"/>
          </a:xfrm>
          <a:prstGeom prst="rect">
            <a:avLst/>
          </a:prstGeom>
          <a:noFill/>
        </p:spPr>
      </p:pic>
      <p:pic>
        <p:nvPicPr>
          <p:cNvPr id="29698" name="Picture 2" descr="Image result for knock on many doors"/>
          <p:cNvPicPr>
            <a:picLocks noChangeAspect="1" noChangeArrowheads="1"/>
          </p:cNvPicPr>
          <p:nvPr/>
        </p:nvPicPr>
        <p:blipFill>
          <a:blip r:embed="rId4" cstate="print"/>
          <a:srcRect/>
          <a:stretch>
            <a:fillRect/>
          </a:stretch>
        </p:blipFill>
        <p:spPr bwMode="auto">
          <a:xfrm rot="647715">
            <a:off x="5836680" y="4134706"/>
            <a:ext cx="3129492" cy="2194560"/>
          </a:xfrm>
          <a:prstGeom prst="rect">
            <a:avLst/>
          </a:prstGeom>
          <a:noFill/>
        </p:spPr>
      </p:pic>
    </p:spTree>
  </p:cSld>
  <p:clrMapOvr>
    <a:masterClrMapping/>
  </p:clrMapOvr>
  <p:transition>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Make advance appointments with:</a:t>
            </a:r>
            <a:endParaRPr lang="en-US" dirty="0"/>
          </a:p>
        </p:txBody>
      </p:sp>
      <p:sp>
        <p:nvSpPr>
          <p:cNvPr id="6" name="Content Placeholder 5"/>
          <p:cNvSpPr>
            <a:spLocks noGrp="1"/>
          </p:cNvSpPr>
          <p:nvPr>
            <p:ph idx="1"/>
          </p:nvPr>
        </p:nvSpPr>
        <p:spPr>
          <a:xfrm>
            <a:off x="457200" y="1600200"/>
            <a:ext cx="5050904" cy="4781128"/>
          </a:xfrm>
        </p:spPr>
        <p:txBody>
          <a:bodyPr>
            <a:normAutofit fontScale="92500" lnSpcReduction="20000"/>
          </a:bodyPr>
          <a:lstStyle/>
          <a:p>
            <a:r>
              <a:rPr lang="en-GB" dirty="0" smtClean="0"/>
              <a:t>your own country’s Embassy</a:t>
            </a:r>
          </a:p>
          <a:p>
            <a:r>
              <a:rPr lang="en-GB" dirty="0" smtClean="0"/>
              <a:t>EU delegation</a:t>
            </a:r>
          </a:p>
          <a:p>
            <a:r>
              <a:rPr lang="en-GB" dirty="0" smtClean="0"/>
              <a:t>USA and other big economies  (China?)</a:t>
            </a:r>
          </a:p>
          <a:p>
            <a:r>
              <a:rPr lang="en-GB" dirty="0" smtClean="0"/>
              <a:t>Businesses from your country (&amp; other big economies) investing into country</a:t>
            </a:r>
          </a:p>
          <a:p>
            <a:r>
              <a:rPr lang="en-GB" dirty="0" smtClean="0"/>
              <a:t>Any other significant individual or organisation bridging here and there</a:t>
            </a:r>
          </a:p>
          <a:p>
            <a:endParaRPr lang="en-GB" dirty="0" smtClean="0"/>
          </a:p>
          <a:p>
            <a:endParaRPr lang="en-GB" dirty="0" smtClean="0"/>
          </a:p>
          <a:p>
            <a:endParaRPr lang="en-US" dirty="0"/>
          </a:p>
        </p:txBody>
      </p:sp>
      <p:sp>
        <p:nvSpPr>
          <p:cNvPr id="27650" name="AutoShape 2" descr="Image result for making appointm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2" name="Picture 4" descr="Image result for making appointments"/>
          <p:cNvPicPr>
            <a:picLocks noChangeAspect="1" noChangeArrowheads="1"/>
          </p:cNvPicPr>
          <p:nvPr/>
        </p:nvPicPr>
        <p:blipFill>
          <a:blip r:embed="rId2" cstate="print"/>
          <a:srcRect/>
          <a:stretch>
            <a:fillRect/>
          </a:stretch>
        </p:blipFill>
        <p:spPr bwMode="auto">
          <a:xfrm>
            <a:off x="5868144" y="2276872"/>
            <a:ext cx="2686050" cy="2447926"/>
          </a:xfrm>
          <a:prstGeom prst="rect">
            <a:avLst/>
          </a:prstGeom>
          <a:noFill/>
        </p:spPr>
      </p:pic>
    </p:spTree>
  </p:cSld>
  <p:clrMapOvr>
    <a:masterClrMapping/>
  </p:clrMapOvr>
  <p:transition>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All kinds of existing </a:t>
            </a:r>
            <a:r>
              <a:rPr lang="en-GB" sz="3200" i="1" dirty="0" smtClean="0"/>
              <a:t>‘your country/ range country</a:t>
            </a:r>
            <a:r>
              <a:rPr lang="en-GB" sz="3200" dirty="0" smtClean="0"/>
              <a:t>’  networks exist</a:t>
            </a:r>
            <a:endParaRPr lang="en-US" sz="3200" dirty="0"/>
          </a:p>
        </p:txBody>
      </p:sp>
      <p:sp>
        <p:nvSpPr>
          <p:cNvPr id="3" name="Content Placeholder 2"/>
          <p:cNvSpPr>
            <a:spLocks noGrp="1"/>
          </p:cNvSpPr>
          <p:nvPr>
            <p:ph idx="1"/>
          </p:nvPr>
        </p:nvSpPr>
        <p:spPr>
          <a:xfrm>
            <a:off x="457200" y="1600200"/>
            <a:ext cx="6995120" cy="4925144"/>
          </a:xfrm>
        </p:spPr>
        <p:txBody>
          <a:bodyPr>
            <a:normAutofit/>
          </a:bodyPr>
          <a:lstStyle/>
          <a:p>
            <a:r>
              <a:rPr lang="en-US" sz="2400" dirty="0" smtClean="0">
                <a:hlinkClick r:id="rId3"/>
              </a:rPr>
              <a:t>http://www.chamber-commerce.net/dir/488/German-Brazilian-Chamber-of-Commerce-and-Industry-in-Rio-De-Janeiro</a:t>
            </a:r>
            <a:endParaRPr lang="en-US" sz="2400" dirty="0" smtClean="0"/>
          </a:p>
          <a:p>
            <a:r>
              <a:rPr lang="en-US" sz="2400" dirty="0" smtClean="0">
                <a:hlinkClick r:id="rId4"/>
              </a:rPr>
              <a:t>http://www.mfcci.com/malaysia-france/malaysia-france-trade/</a:t>
            </a:r>
            <a:endParaRPr lang="en-US" sz="2400" dirty="0" smtClean="0"/>
          </a:p>
          <a:p>
            <a:r>
              <a:rPr lang="en-US" sz="2400" dirty="0" smtClean="0">
                <a:hlinkClick r:id="rId5"/>
              </a:rPr>
              <a:t>http://www.spaincc.org/</a:t>
            </a:r>
            <a:r>
              <a:rPr lang="en-US" sz="2400" dirty="0" smtClean="0"/>
              <a:t>  Spanish-South African Chamber</a:t>
            </a:r>
          </a:p>
          <a:p>
            <a:endParaRPr lang="en-US" sz="2400" dirty="0"/>
          </a:p>
          <a:p>
            <a:r>
              <a:rPr lang="en-US" sz="2400" dirty="0" smtClean="0"/>
              <a:t>Who works where and what are their priorities?  Give them a reason to talk with you</a:t>
            </a:r>
          </a:p>
          <a:p>
            <a:endParaRPr lang="en-US" dirty="0"/>
          </a:p>
        </p:txBody>
      </p:sp>
      <p:sp>
        <p:nvSpPr>
          <p:cNvPr id="60418" name="AutoShape 2" descr="Image result for inter country trade lin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0420" name="AutoShape 4" descr="Image result for inter country trade link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Public Funds</a:t>
            </a:r>
            <a:endParaRPr lang="en-GB" sz="3600" dirty="0"/>
          </a:p>
        </p:txBody>
      </p:sp>
      <p:sp>
        <p:nvSpPr>
          <p:cNvPr id="3" name="Content Placeholder 2"/>
          <p:cNvSpPr>
            <a:spLocks noGrp="1"/>
          </p:cNvSpPr>
          <p:nvPr>
            <p:ph idx="1"/>
          </p:nvPr>
        </p:nvSpPr>
        <p:spPr>
          <a:xfrm>
            <a:off x="457200" y="1600200"/>
            <a:ext cx="5626968" cy="4525963"/>
          </a:xfrm>
        </p:spPr>
        <p:txBody>
          <a:bodyPr>
            <a:normAutofit fontScale="92500"/>
          </a:bodyPr>
          <a:lstStyle/>
          <a:p>
            <a:pPr>
              <a:buNone/>
            </a:pPr>
            <a:r>
              <a:rPr lang="en-GB" dirty="0" smtClean="0"/>
              <a:t>•	</a:t>
            </a:r>
            <a:r>
              <a:rPr lang="en-GB" sz="2400" dirty="0" smtClean="0"/>
              <a:t>Broad and flexibly minded research</a:t>
            </a:r>
          </a:p>
          <a:p>
            <a:pPr>
              <a:buNone/>
            </a:pPr>
            <a:endParaRPr lang="en-GB" sz="2400" dirty="0" smtClean="0"/>
          </a:p>
          <a:p>
            <a:pPr>
              <a:buNone/>
            </a:pPr>
            <a:r>
              <a:rPr lang="en-GB" sz="2400" dirty="0" smtClean="0"/>
              <a:t>•	Go and meet decisions makers and officials ( = illogical primates!) </a:t>
            </a:r>
          </a:p>
          <a:p>
            <a:pPr>
              <a:buNone/>
            </a:pPr>
            <a:endParaRPr lang="en-GB" sz="2400" dirty="0" smtClean="0"/>
          </a:p>
          <a:p>
            <a:pPr>
              <a:buNone/>
            </a:pPr>
            <a:r>
              <a:rPr lang="en-GB" sz="2400" dirty="0" smtClean="0"/>
              <a:t>•	Make a point of going to EC delegation and embassies</a:t>
            </a:r>
          </a:p>
          <a:p>
            <a:pPr>
              <a:buNone/>
            </a:pPr>
            <a:endParaRPr lang="en-GB" sz="2400" dirty="0" smtClean="0"/>
          </a:p>
          <a:p>
            <a:pPr>
              <a:buNone/>
            </a:pPr>
            <a:r>
              <a:rPr lang="en-GB" sz="2400" dirty="0" smtClean="0"/>
              <a:t>•	Develop wider partnerships where appropriate and possible alliances – donors like to see collaborations, not territoriality</a:t>
            </a:r>
            <a:endParaRPr lang="en-GB" sz="2400" dirty="0"/>
          </a:p>
        </p:txBody>
      </p:sp>
      <p:pic>
        <p:nvPicPr>
          <p:cNvPr id="25602" name="Picture 2" descr="Image result for statutory funds"/>
          <p:cNvPicPr>
            <a:picLocks noChangeAspect="1" noChangeArrowheads="1"/>
          </p:cNvPicPr>
          <p:nvPr/>
        </p:nvPicPr>
        <p:blipFill>
          <a:blip r:embed="rId3" cstate="print"/>
          <a:srcRect/>
          <a:stretch>
            <a:fillRect/>
          </a:stretch>
        </p:blipFill>
        <p:spPr bwMode="auto">
          <a:xfrm>
            <a:off x="6372200" y="2204864"/>
            <a:ext cx="2448272" cy="2592288"/>
          </a:xfrm>
          <a:prstGeom prst="rect">
            <a:avLst/>
          </a:prstGeom>
          <a:noFill/>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5266928" cy="6048672"/>
          </a:xfrm>
        </p:spPr>
        <p:txBody>
          <a:bodyPr>
            <a:normAutofit/>
          </a:bodyPr>
          <a:lstStyle/>
          <a:p>
            <a:r>
              <a:rPr lang="en-GB" dirty="0" smtClean="0"/>
              <a:t>Tried to include answers in material</a:t>
            </a:r>
          </a:p>
          <a:p>
            <a:endParaRPr lang="en-GB" dirty="0" smtClean="0"/>
          </a:p>
          <a:p>
            <a:r>
              <a:rPr lang="en-GB" dirty="0" smtClean="0"/>
              <a:t>But ask questions at </a:t>
            </a:r>
            <a:r>
              <a:rPr lang="en-GB" i="1" dirty="0" smtClean="0"/>
              <a:t>any</a:t>
            </a:r>
            <a:r>
              <a:rPr lang="en-GB" dirty="0" smtClean="0"/>
              <a:t> time</a:t>
            </a:r>
          </a:p>
          <a:p>
            <a:endParaRPr lang="en-GB" dirty="0" smtClean="0"/>
          </a:p>
          <a:p>
            <a:r>
              <a:rPr lang="en-GB" dirty="0" smtClean="0"/>
              <a:t>AND Where we don’t know the answer, or have not yet provided some practical advice for your in situ project, will follow up later</a:t>
            </a:r>
            <a:endParaRPr lang="en-US" dirty="0"/>
          </a:p>
        </p:txBody>
      </p:sp>
      <p:sp>
        <p:nvSpPr>
          <p:cNvPr id="193538" name="AutoShape 2" descr="Image result for ans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3540" name="AutoShape 4" descr="Image result for ans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3542" name="AutoShape 6" descr="Image result for ans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3544" name="Picture 8" descr="http://www.45-mins.com/wp-content/uploads/2016/03/questions-answer.jpg"/>
          <p:cNvPicPr>
            <a:picLocks noChangeAspect="1" noChangeArrowheads="1"/>
          </p:cNvPicPr>
          <p:nvPr/>
        </p:nvPicPr>
        <p:blipFill>
          <a:blip r:embed="rId3" cstate="print"/>
          <a:srcRect/>
          <a:stretch>
            <a:fillRect/>
          </a:stretch>
        </p:blipFill>
        <p:spPr bwMode="auto">
          <a:xfrm rot="20605421">
            <a:off x="5436096" y="1844824"/>
            <a:ext cx="3506930" cy="2743200"/>
          </a:xfrm>
          <a:prstGeom prst="rect">
            <a:avLst/>
          </a:prstGeom>
          <a:noFill/>
        </p:spPr>
      </p:pic>
    </p:spTree>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Trusts and Foundations</a:t>
            </a:r>
            <a:endParaRPr lang="en-GB" sz="3600" dirty="0"/>
          </a:p>
        </p:txBody>
      </p:sp>
      <p:sp>
        <p:nvSpPr>
          <p:cNvPr id="3" name="Content Placeholder 2"/>
          <p:cNvSpPr>
            <a:spLocks noGrp="1"/>
          </p:cNvSpPr>
          <p:nvPr>
            <p:ph idx="1"/>
          </p:nvPr>
        </p:nvSpPr>
        <p:spPr>
          <a:xfrm>
            <a:off x="457200" y="1600201"/>
            <a:ext cx="8147248" cy="3484984"/>
          </a:xfrm>
        </p:spPr>
        <p:txBody>
          <a:bodyPr>
            <a:normAutofit fontScale="92500" lnSpcReduction="10000"/>
          </a:bodyPr>
          <a:lstStyle/>
          <a:p>
            <a:pPr>
              <a:buNone/>
            </a:pPr>
            <a:r>
              <a:rPr lang="en-GB" dirty="0" smtClean="0"/>
              <a:t>•	</a:t>
            </a:r>
            <a:r>
              <a:rPr lang="en-GB" sz="2400" dirty="0" smtClean="0"/>
              <a:t>Research - do it yourself, or buy it in</a:t>
            </a:r>
          </a:p>
          <a:p>
            <a:r>
              <a:rPr lang="en-GB" sz="2400" dirty="0" smtClean="0"/>
              <a:t>Read carefully (check words back)</a:t>
            </a:r>
          </a:p>
          <a:p>
            <a:pPr>
              <a:buNone/>
            </a:pPr>
            <a:r>
              <a:rPr lang="en-GB" sz="2400" dirty="0" smtClean="0"/>
              <a:t>•	Personal connection</a:t>
            </a:r>
          </a:p>
          <a:p>
            <a:pPr>
              <a:buNone/>
            </a:pPr>
            <a:r>
              <a:rPr lang="en-GB" sz="2400" dirty="0" smtClean="0"/>
              <a:t>•	Uniqueness of purpose (replicable prototype..?)</a:t>
            </a:r>
          </a:p>
          <a:p>
            <a:pPr>
              <a:buNone/>
            </a:pPr>
            <a:r>
              <a:rPr lang="en-GB" sz="2400" dirty="0" smtClean="0"/>
              <a:t>•	Clear beneficiaries</a:t>
            </a:r>
          </a:p>
          <a:p>
            <a:pPr>
              <a:buNone/>
            </a:pPr>
            <a:r>
              <a:rPr lang="en-GB" sz="2400" dirty="0" smtClean="0"/>
              <a:t>•	DON’T BLANKET BOMB</a:t>
            </a:r>
          </a:p>
          <a:p>
            <a:pPr>
              <a:buNone/>
            </a:pPr>
            <a:r>
              <a:rPr lang="en-GB" sz="2400" dirty="0" smtClean="0"/>
              <a:t>•	Polite persistence</a:t>
            </a:r>
          </a:p>
          <a:p>
            <a:pPr>
              <a:buNone/>
            </a:pPr>
            <a:r>
              <a:rPr lang="en-GB" sz="2400" dirty="0" smtClean="0"/>
              <a:t>•	Well written proposal</a:t>
            </a:r>
          </a:p>
          <a:p>
            <a:pPr>
              <a:buNone/>
            </a:pPr>
            <a:r>
              <a:rPr lang="en-GB" sz="2400" dirty="0" smtClean="0"/>
              <a:t>•	501c3 needed for US foundations</a:t>
            </a:r>
            <a:endParaRPr lang="en-GB" sz="2400" dirty="0"/>
          </a:p>
        </p:txBody>
      </p:sp>
      <p:pic>
        <p:nvPicPr>
          <p:cNvPr id="23554" name="Picture 2" descr="Image result for trusts and foundations"/>
          <p:cNvPicPr>
            <a:picLocks noChangeAspect="1" noChangeArrowheads="1"/>
          </p:cNvPicPr>
          <p:nvPr/>
        </p:nvPicPr>
        <p:blipFill>
          <a:blip r:embed="rId3" cstate="print"/>
          <a:srcRect/>
          <a:stretch>
            <a:fillRect/>
          </a:stretch>
        </p:blipFill>
        <p:spPr bwMode="auto">
          <a:xfrm>
            <a:off x="1547664" y="5120640"/>
            <a:ext cx="5807744" cy="1737360"/>
          </a:xfrm>
          <a:prstGeom prst="rect">
            <a:avLst/>
          </a:prstGeom>
          <a:noFill/>
        </p:spPr>
      </p:pic>
    </p:spTree>
  </p:cSld>
  <p:clrMapOvr>
    <a:masterClrMapping/>
  </p:clrMapOvr>
  <p:transition>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19256" cy="940966"/>
          </a:xfrm>
        </p:spPr>
        <p:txBody>
          <a:bodyPr>
            <a:normAutofit fontScale="90000"/>
          </a:bodyPr>
          <a:lstStyle/>
          <a:p>
            <a:r>
              <a:rPr lang="en-GB" sz="3600" dirty="0" smtClean="0"/>
              <a:t>What does a foundation proposal look like..?</a:t>
            </a:r>
            <a:r>
              <a:rPr lang="en-GB" dirty="0" smtClean="0"/>
              <a:t/>
            </a:r>
            <a:br>
              <a:rPr lang="en-GB" dirty="0" smtClean="0"/>
            </a:br>
            <a:endParaRPr lang="en-GB" dirty="0"/>
          </a:p>
        </p:txBody>
      </p:sp>
      <p:sp>
        <p:nvSpPr>
          <p:cNvPr id="3" name="Content Placeholder 2"/>
          <p:cNvSpPr>
            <a:spLocks noGrp="1"/>
          </p:cNvSpPr>
          <p:nvPr>
            <p:ph idx="1"/>
          </p:nvPr>
        </p:nvSpPr>
        <p:spPr>
          <a:xfrm>
            <a:off x="467544" y="1124744"/>
            <a:ext cx="5616624" cy="6048672"/>
          </a:xfrm>
        </p:spPr>
        <p:txBody>
          <a:bodyPr>
            <a:noAutofit/>
          </a:bodyPr>
          <a:lstStyle/>
          <a:p>
            <a:r>
              <a:rPr lang="en-GB" sz="2400" dirty="0" smtClean="0"/>
              <a:t>Covering letter </a:t>
            </a:r>
            <a:r>
              <a:rPr lang="en-GB" sz="2400" i="1" dirty="0" smtClean="0"/>
              <a:t>(very brief summary)</a:t>
            </a:r>
          </a:p>
          <a:p>
            <a:pPr>
              <a:buNone/>
            </a:pPr>
            <a:endParaRPr lang="en-GB" sz="2400" b="1" dirty="0" smtClean="0"/>
          </a:p>
          <a:p>
            <a:pPr>
              <a:buNone/>
            </a:pPr>
            <a:r>
              <a:rPr lang="en-GB" sz="2400" b="1" dirty="0" smtClean="0"/>
              <a:t>Proposal itself</a:t>
            </a:r>
          </a:p>
          <a:p>
            <a:endParaRPr lang="en-GB" sz="2400" dirty="0" smtClean="0"/>
          </a:p>
          <a:p>
            <a:r>
              <a:rPr lang="en-GB" sz="2400" dirty="0" smtClean="0"/>
              <a:t>Executive Summary </a:t>
            </a:r>
            <a:r>
              <a:rPr lang="en-GB" sz="2400" i="1" dirty="0" smtClean="0"/>
              <a:t>(may itself trigger a positive or negative decision)</a:t>
            </a:r>
          </a:p>
          <a:p>
            <a:endParaRPr lang="en-GB" sz="2400" dirty="0" smtClean="0"/>
          </a:p>
          <a:p>
            <a:r>
              <a:rPr lang="en-GB" sz="2400" dirty="0" smtClean="0"/>
              <a:t>Organisational aims and credentials </a:t>
            </a:r>
            <a:r>
              <a:rPr lang="en-GB" sz="2400" i="1" dirty="0" smtClean="0"/>
              <a:t>(be brief - </a:t>
            </a:r>
            <a:r>
              <a:rPr lang="en-GB" sz="2400" b="1" i="1" dirty="0" smtClean="0"/>
              <a:t>don’t ‘peacock</a:t>
            </a:r>
            <a:r>
              <a:rPr lang="en-GB" sz="2400" i="1" dirty="0" smtClean="0"/>
              <a:t>’)</a:t>
            </a:r>
          </a:p>
          <a:p>
            <a:endParaRPr lang="en-GB" sz="2400" dirty="0" smtClean="0"/>
          </a:p>
          <a:p>
            <a:r>
              <a:rPr lang="en-GB" sz="2400" dirty="0" smtClean="0"/>
              <a:t>Overall, compelling need to be addressed</a:t>
            </a:r>
          </a:p>
          <a:p>
            <a:pPr>
              <a:buNone/>
            </a:pPr>
            <a:endParaRPr lang="en-GB" sz="2400" dirty="0" smtClean="0"/>
          </a:p>
          <a:p>
            <a:pPr>
              <a:buNone/>
            </a:pPr>
            <a:endParaRPr lang="en-GB" sz="2400" dirty="0" smtClean="0"/>
          </a:p>
          <a:p>
            <a:endParaRPr lang="en-GB" sz="2400" dirty="0"/>
          </a:p>
        </p:txBody>
      </p:sp>
      <p:pic>
        <p:nvPicPr>
          <p:cNvPr id="21506" name="Picture 2" descr="Image result for   foundation proposal"/>
          <p:cNvPicPr>
            <a:picLocks noChangeAspect="1" noChangeArrowheads="1"/>
          </p:cNvPicPr>
          <p:nvPr/>
        </p:nvPicPr>
        <p:blipFill>
          <a:blip r:embed="rId3" cstate="print"/>
          <a:srcRect/>
          <a:stretch>
            <a:fillRect/>
          </a:stretch>
        </p:blipFill>
        <p:spPr bwMode="auto">
          <a:xfrm rot="942280">
            <a:off x="6503099" y="1953850"/>
            <a:ext cx="2634372" cy="3383280"/>
          </a:xfrm>
          <a:prstGeom prst="rect">
            <a:avLst/>
          </a:prstGeom>
          <a:noFill/>
        </p:spPr>
      </p:pic>
    </p:spTree>
  </p:cSld>
  <p:clrMapOvr>
    <a:masterClrMapping/>
  </p:clrMapOvr>
  <p:transition>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4474840" cy="6309320"/>
          </a:xfrm>
        </p:spPr>
        <p:txBody>
          <a:bodyPr>
            <a:normAutofit/>
          </a:bodyPr>
          <a:lstStyle/>
          <a:p>
            <a:r>
              <a:rPr lang="en-GB" sz="2400" dirty="0" smtClean="0"/>
              <a:t>Specific Objectives - measurable if possible</a:t>
            </a:r>
          </a:p>
          <a:p>
            <a:endParaRPr lang="en-GB" sz="2400" dirty="0" smtClean="0"/>
          </a:p>
          <a:p>
            <a:r>
              <a:rPr lang="en-GB" sz="2400" dirty="0" smtClean="0"/>
              <a:t>Specific Actions that well address specific Objectives and the Need</a:t>
            </a:r>
          </a:p>
          <a:p>
            <a:endParaRPr lang="en-GB" sz="2400" dirty="0" smtClean="0"/>
          </a:p>
          <a:p>
            <a:r>
              <a:rPr lang="en-GB" sz="2400" dirty="0" smtClean="0"/>
              <a:t>Evaluation  - How will success be assessed and against which standards</a:t>
            </a:r>
          </a:p>
          <a:p>
            <a:endParaRPr lang="en-GB" sz="2400" dirty="0" smtClean="0"/>
          </a:p>
          <a:p>
            <a:r>
              <a:rPr lang="en-GB" sz="2400" dirty="0" smtClean="0"/>
              <a:t>Detailed budget</a:t>
            </a:r>
          </a:p>
          <a:p>
            <a:endParaRPr lang="en-GB" sz="2400" dirty="0" smtClean="0"/>
          </a:p>
          <a:p>
            <a:r>
              <a:rPr lang="en-GB" sz="2400" dirty="0" smtClean="0"/>
              <a:t>Exit strategy</a:t>
            </a:r>
          </a:p>
          <a:p>
            <a:endParaRPr lang="en-GB" dirty="0"/>
          </a:p>
        </p:txBody>
      </p:sp>
      <p:sp>
        <p:nvSpPr>
          <p:cNvPr id="19458" name="AutoShape 2" descr="Image result for exit strate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Image result for exit strate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Content Placeholder 5"/>
          <p:cNvSpPr txBox="1">
            <a:spLocks/>
          </p:cNvSpPr>
          <p:nvPr/>
        </p:nvSpPr>
        <p:spPr>
          <a:xfrm>
            <a:off x="486229" y="1890486"/>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9" name="Content Placeholder 5"/>
          <p:cNvSpPr txBox="1">
            <a:spLocks/>
          </p:cNvSpPr>
          <p:nvPr/>
        </p:nvSpPr>
        <p:spPr>
          <a:xfrm>
            <a:off x="638629" y="2042886"/>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9466" name="AutoShape 10" descr="Image result for evaluation strate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8" name="AutoShape 12" descr="Image result for evaluation strate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70" name="Picture 14" descr="Image result for evaluation strategy"/>
          <p:cNvPicPr>
            <a:picLocks noChangeAspect="1" noChangeArrowheads="1"/>
          </p:cNvPicPr>
          <p:nvPr/>
        </p:nvPicPr>
        <p:blipFill>
          <a:blip r:embed="rId3" cstate="print"/>
          <a:srcRect/>
          <a:stretch>
            <a:fillRect/>
          </a:stretch>
        </p:blipFill>
        <p:spPr bwMode="auto">
          <a:xfrm rot="688704">
            <a:off x="5409036" y="2151603"/>
            <a:ext cx="4038600" cy="2305050"/>
          </a:xfrm>
          <a:prstGeom prst="rect">
            <a:avLst/>
          </a:prstGeom>
          <a:noFill/>
        </p:spPr>
      </p:pic>
    </p:spTree>
  </p:cSld>
  <p:clrMapOvr>
    <a:masterClrMapping/>
  </p:clrMapOvr>
  <p:transition>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Philanthropic giving – individual high level donors</a:t>
            </a:r>
            <a:endParaRPr lang="en-GB" sz="3200" dirty="0"/>
          </a:p>
        </p:txBody>
      </p:sp>
      <p:sp>
        <p:nvSpPr>
          <p:cNvPr id="3" name="Content Placeholder 2"/>
          <p:cNvSpPr>
            <a:spLocks noGrp="1"/>
          </p:cNvSpPr>
          <p:nvPr>
            <p:ph idx="1"/>
          </p:nvPr>
        </p:nvSpPr>
        <p:spPr>
          <a:xfrm>
            <a:off x="539552" y="1556792"/>
            <a:ext cx="5256584" cy="5301208"/>
          </a:xfrm>
        </p:spPr>
        <p:txBody>
          <a:bodyPr>
            <a:normAutofit fontScale="92500" lnSpcReduction="20000"/>
          </a:bodyPr>
          <a:lstStyle/>
          <a:p>
            <a:pPr>
              <a:buNone/>
            </a:pPr>
            <a:r>
              <a:rPr lang="en-GB" dirty="0" smtClean="0"/>
              <a:t>•	</a:t>
            </a:r>
            <a:r>
              <a:rPr lang="en-GB" sz="2600" dirty="0" smtClean="0"/>
              <a:t>Much “easier” in many ways, </a:t>
            </a:r>
            <a:r>
              <a:rPr lang="en-GB" sz="2600" i="1" dirty="0" smtClean="0"/>
              <a:t>if </a:t>
            </a:r>
            <a:r>
              <a:rPr lang="en-GB" sz="2600" dirty="0" smtClean="0"/>
              <a:t>you have the courage to ask</a:t>
            </a:r>
          </a:p>
          <a:p>
            <a:r>
              <a:rPr lang="en-GB" sz="2600" dirty="0" smtClean="0"/>
              <a:t>The craft of major gifts highly developed. Many techniques – lots of good books </a:t>
            </a:r>
          </a:p>
          <a:p>
            <a:pPr>
              <a:buNone/>
            </a:pPr>
            <a:r>
              <a:rPr lang="en-GB" sz="2600" dirty="0" smtClean="0"/>
              <a:t>•	Research, networking, personal recommendations (read the papers!)   </a:t>
            </a:r>
            <a:r>
              <a:rPr lang="en-GB" sz="2600" u="sng" dirty="0" smtClean="0"/>
              <a:t>Avoid the usual subjects</a:t>
            </a:r>
          </a:p>
          <a:p>
            <a:pPr>
              <a:buNone/>
            </a:pPr>
            <a:r>
              <a:rPr lang="en-GB" sz="2600" dirty="0" smtClean="0"/>
              <a:t>•	Advisory group</a:t>
            </a:r>
          </a:p>
          <a:p>
            <a:pPr>
              <a:buNone/>
            </a:pPr>
            <a:r>
              <a:rPr lang="en-GB" sz="2600" dirty="0" smtClean="0"/>
              <a:t>•	Prestigious central located event  to kick start relationships (don’t charge, no raffles or auctions)</a:t>
            </a:r>
          </a:p>
          <a:p>
            <a:pPr>
              <a:buNone/>
            </a:pPr>
            <a:r>
              <a:rPr lang="en-GB" sz="2600" dirty="0" smtClean="0"/>
              <a:t>•	The Gift Schedule</a:t>
            </a:r>
          </a:p>
          <a:p>
            <a:pPr>
              <a:buNone/>
            </a:pPr>
            <a:r>
              <a:rPr lang="en-GB" sz="2600" dirty="0" smtClean="0"/>
              <a:t>•	Creative thanking, involvement and stewardship</a:t>
            </a:r>
          </a:p>
          <a:p>
            <a:endParaRPr lang="en-GB" dirty="0"/>
          </a:p>
        </p:txBody>
      </p:sp>
      <p:pic>
        <p:nvPicPr>
          <p:cNvPr id="17410" name="Picture 2" descr="Image result for Philanthropic giving"/>
          <p:cNvPicPr>
            <a:picLocks noChangeAspect="1" noChangeArrowheads="1"/>
          </p:cNvPicPr>
          <p:nvPr/>
        </p:nvPicPr>
        <p:blipFill>
          <a:blip r:embed="rId3" cstate="print"/>
          <a:srcRect/>
          <a:stretch>
            <a:fillRect/>
          </a:stretch>
        </p:blipFill>
        <p:spPr bwMode="auto">
          <a:xfrm rot="740645">
            <a:off x="5604740" y="2245530"/>
            <a:ext cx="4039436" cy="2688204"/>
          </a:xfrm>
          <a:prstGeom prst="rect">
            <a:avLst/>
          </a:prstGeom>
          <a:noFill/>
        </p:spPr>
      </p:pic>
    </p:spTree>
  </p:cSld>
  <p:clrMapOvr>
    <a:masterClrMapping/>
  </p:clrMapOvr>
  <p:transition>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The Advisory or Development Board</a:t>
            </a:r>
            <a:endParaRPr lang="en-GB" sz="3200" dirty="0"/>
          </a:p>
        </p:txBody>
      </p:sp>
      <p:sp>
        <p:nvSpPr>
          <p:cNvPr id="3" name="Content Placeholder 2"/>
          <p:cNvSpPr>
            <a:spLocks noGrp="1"/>
          </p:cNvSpPr>
          <p:nvPr>
            <p:ph idx="1"/>
          </p:nvPr>
        </p:nvSpPr>
        <p:spPr>
          <a:xfrm>
            <a:off x="457200" y="1600200"/>
            <a:ext cx="4906888" cy="5257800"/>
          </a:xfrm>
        </p:spPr>
        <p:txBody>
          <a:bodyPr>
            <a:normAutofit/>
          </a:bodyPr>
          <a:lstStyle/>
          <a:p>
            <a:r>
              <a:rPr lang="en-GB" sz="2400" dirty="0" smtClean="0"/>
              <a:t>Coalesce a group of well connected figures</a:t>
            </a:r>
          </a:p>
          <a:p>
            <a:r>
              <a:rPr lang="en-GB" sz="2400" dirty="0" smtClean="0"/>
              <a:t>Probably initially ask only for advice, not funds</a:t>
            </a:r>
          </a:p>
          <a:p>
            <a:r>
              <a:rPr lang="en-GB" sz="2400" dirty="0" smtClean="0"/>
              <a:t>Network from one to the other</a:t>
            </a:r>
          </a:p>
          <a:p>
            <a:r>
              <a:rPr lang="en-GB" sz="2400" dirty="0" smtClean="0"/>
              <a:t>Allow time for them to become involved with project</a:t>
            </a:r>
          </a:p>
          <a:p>
            <a:r>
              <a:rPr lang="en-GB" sz="2400" dirty="0" smtClean="0"/>
              <a:t>Ask them to ask on your behalf</a:t>
            </a:r>
          </a:p>
          <a:p>
            <a:r>
              <a:rPr lang="en-GB" sz="2400" dirty="0" smtClean="0"/>
              <a:t>Ask them to help organise a high profile event ( and maybe to pay its costs…?)</a:t>
            </a:r>
            <a:endParaRPr lang="en-GB" sz="2400" dirty="0"/>
          </a:p>
        </p:txBody>
      </p:sp>
      <p:pic>
        <p:nvPicPr>
          <p:cNvPr id="15362" name="Picture 2" descr="Image result for advisory board"/>
          <p:cNvPicPr>
            <a:picLocks noChangeAspect="1" noChangeArrowheads="1"/>
          </p:cNvPicPr>
          <p:nvPr/>
        </p:nvPicPr>
        <p:blipFill>
          <a:blip r:embed="rId3" cstate="print"/>
          <a:srcRect/>
          <a:stretch>
            <a:fillRect/>
          </a:stretch>
        </p:blipFill>
        <p:spPr bwMode="auto">
          <a:xfrm>
            <a:off x="5220072" y="2204864"/>
            <a:ext cx="3923928" cy="3172966"/>
          </a:xfrm>
          <a:prstGeom prst="rect">
            <a:avLst/>
          </a:prstGeom>
          <a:noFill/>
        </p:spPr>
      </p:pic>
    </p:spTree>
  </p:cSld>
  <p:clrMapOvr>
    <a:masterClrMapping/>
  </p:clrMapOvr>
  <p:transition>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The fundraising event</a:t>
            </a:r>
            <a:endParaRPr lang="en-GB" sz="3600" dirty="0"/>
          </a:p>
        </p:txBody>
      </p:sp>
      <p:sp>
        <p:nvSpPr>
          <p:cNvPr id="3" name="Content Placeholder 2"/>
          <p:cNvSpPr>
            <a:spLocks noGrp="1"/>
          </p:cNvSpPr>
          <p:nvPr>
            <p:ph idx="1"/>
          </p:nvPr>
        </p:nvSpPr>
        <p:spPr>
          <a:xfrm>
            <a:off x="457200" y="1600200"/>
            <a:ext cx="4042792" cy="4853136"/>
          </a:xfrm>
        </p:spPr>
        <p:txBody>
          <a:bodyPr>
            <a:normAutofit/>
          </a:bodyPr>
          <a:lstStyle/>
          <a:p>
            <a:r>
              <a:rPr lang="en-GB" sz="2400" dirty="0" smtClean="0"/>
              <a:t>Find the most compelling host (s) and venue you can</a:t>
            </a:r>
          </a:p>
          <a:p>
            <a:r>
              <a:rPr lang="en-GB" sz="2400" dirty="0" smtClean="0"/>
              <a:t>Spend a lot of time researching  a really good guest list</a:t>
            </a:r>
          </a:p>
          <a:p>
            <a:r>
              <a:rPr lang="en-GB" sz="2400" b="1" dirty="0" smtClean="0"/>
              <a:t>Don’t</a:t>
            </a:r>
            <a:r>
              <a:rPr lang="en-GB" sz="2400" dirty="0" smtClean="0"/>
              <a:t> charge for the event</a:t>
            </a:r>
          </a:p>
          <a:p>
            <a:r>
              <a:rPr lang="en-GB" sz="2400" b="1" dirty="0" smtClean="0"/>
              <a:t>Don’t </a:t>
            </a:r>
            <a:r>
              <a:rPr lang="en-GB" sz="2400" dirty="0" smtClean="0"/>
              <a:t>do a raffle or auction</a:t>
            </a:r>
          </a:p>
          <a:p>
            <a:r>
              <a:rPr lang="en-GB" sz="2400" dirty="0" smtClean="0"/>
              <a:t>Make it quite clear that you are asking for funding</a:t>
            </a:r>
          </a:p>
          <a:p>
            <a:r>
              <a:rPr lang="en-GB" sz="2400" dirty="0" smtClean="0"/>
              <a:t>Use a Gift Schedule</a:t>
            </a:r>
            <a:endParaRPr lang="en-GB" sz="2400" dirty="0"/>
          </a:p>
        </p:txBody>
      </p:sp>
      <p:pic>
        <p:nvPicPr>
          <p:cNvPr id="13314" name="Picture 2" descr="Image result for The fundraising event"/>
          <p:cNvPicPr>
            <a:picLocks noChangeAspect="1" noChangeArrowheads="1"/>
          </p:cNvPicPr>
          <p:nvPr/>
        </p:nvPicPr>
        <p:blipFill>
          <a:blip r:embed="rId3" cstate="print"/>
          <a:srcRect/>
          <a:stretch>
            <a:fillRect/>
          </a:stretch>
        </p:blipFill>
        <p:spPr bwMode="auto">
          <a:xfrm rot="20057219">
            <a:off x="4588224" y="2119188"/>
            <a:ext cx="5874090" cy="2743200"/>
          </a:xfrm>
          <a:prstGeom prst="rect">
            <a:avLst/>
          </a:prstGeom>
          <a:noFill/>
        </p:spPr>
      </p:pic>
      <p:sp>
        <p:nvSpPr>
          <p:cNvPr id="4" name="Multiply 3"/>
          <p:cNvSpPr/>
          <p:nvPr/>
        </p:nvSpPr>
        <p:spPr>
          <a:xfrm>
            <a:off x="5076056" y="2420888"/>
            <a:ext cx="3816424" cy="295232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Parting thoughts…</a:t>
            </a:r>
            <a:endParaRPr lang="en-US" sz="3600" dirty="0"/>
          </a:p>
        </p:txBody>
      </p:sp>
      <p:sp>
        <p:nvSpPr>
          <p:cNvPr id="4" name="Content Placeholder 3"/>
          <p:cNvSpPr>
            <a:spLocks noGrp="1"/>
          </p:cNvSpPr>
          <p:nvPr>
            <p:ph idx="1"/>
          </p:nvPr>
        </p:nvSpPr>
        <p:spPr/>
        <p:txBody>
          <a:bodyPr/>
          <a:lstStyle/>
          <a:p>
            <a:endParaRPr lang="en-US"/>
          </a:p>
        </p:txBody>
      </p:sp>
    </p:spTree>
  </p:cSld>
  <p:clrMapOvr>
    <a:masterClrMapping/>
  </p:clrMapOvr>
  <p:transition>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8075240" cy="580926"/>
          </a:xfrm>
        </p:spPr>
        <p:txBody>
          <a:bodyPr>
            <a:noAutofit/>
          </a:bodyPr>
          <a:lstStyle/>
          <a:p>
            <a:r>
              <a:rPr lang="en-GB" sz="3200" dirty="0" smtClean="0"/>
              <a:t>Will any of this stuff actually work?</a:t>
            </a:r>
            <a:br>
              <a:rPr lang="en-GB" sz="3200" dirty="0" smtClean="0"/>
            </a:br>
            <a:r>
              <a:rPr lang="en-GB" sz="3200" dirty="0" smtClean="0"/>
              <a:t/>
            </a:r>
            <a:br>
              <a:rPr lang="en-GB" sz="3200" dirty="0" smtClean="0"/>
            </a:br>
            <a:r>
              <a:rPr lang="en-GB" sz="3200" dirty="0" smtClean="0"/>
              <a:t>Or will you ever get round to trying it out?</a:t>
            </a:r>
            <a:endParaRPr lang="en-US" sz="3200" dirty="0"/>
          </a:p>
        </p:txBody>
      </p:sp>
      <p:sp>
        <p:nvSpPr>
          <p:cNvPr id="3" name="Content Placeholder 2"/>
          <p:cNvSpPr>
            <a:spLocks noGrp="1"/>
          </p:cNvSpPr>
          <p:nvPr>
            <p:ph idx="1"/>
          </p:nvPr>
        </p:nvSpPr>
        <p:spPr>
          <a:xfrm>
            <a:off x="467544" y="2332037"/>
            <a:ext cx="8229600" cy="4525963"/>
          </a:xfrm>
        </p:spPr>
        <p:txBody>
          <a:bodyPr/>
          <a:lstStyle/>
          <a:p>
            <a:r>
              <a:rPr lang="en-GB" sz="2400" dirty="0" smtClean="0"/>
              <a:t>Back to the day job</a:t>
            </a:r>
          </a:p>
          <a:p>
            <a:r>
              <a:rPr lang="en-GB" sz="2400" dirty="0" smtClean="0"/>
              <a:t>Creating an action plan</a:t>
            </a:r>
          </a:p>
          <a:p>
            <a:r>
              <a:rPr lang="en-GB" sz="2400" dirty="0" smtClean="0"/>
              <a:t>“Knowledge problem” v “Action problem”</a:t>
            </a:r>
          </a:p>
          <a:p>
            <a:r>
              <a:rPr lang="en-GB" sz="2400" dirty="0" smtClean="0"/>
              <a:t>Better ROI than any other economic activity pursued by the human primate, other than</a:t>
            </a:r>
          </a:p>
          <a:p>
            <a:pPr lvl="1"/>
            <a:r>
              <a:rPr lang="en-GB" sz="2400" dirty="0" smtClean="0"/>
              <a:t>Winning a lottery</a:t>
            </a:r>
          </a:p>
          <a:p>
            <a:pPr lvl="1"/>
            <a:r>
              <a:rPr lang="en-GB" sz="2400" dirty="0" smtClean="0"/>
              <a:t>Theft</a:t>
            </a:r>
          </a:p>
          <a:p>
            <a:endParaRPr lang="en-US" dirty="0"/>
          </a:p>
        </p:txBody>
      </p:sp>
    </p:spTree>
  </p:cSld>
  <p:clrMapOvr>
    <a:masterClrMapping/>
  </p:clrMapOvr>
  <p:transition>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Ends</a:t>
            </a:r>
            <a:endParaRPr lang="en-GB" dirty="0"/>
          </a:p>
        </p:txBody>
      </p:sp>
    </p:spTree>
  </p:cSld>
  <p:clrMapOvr>
    <a:masterClrMapping/>
  </p:clrMapOvr>
  <p:transition>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Resources Page</a:t>
            </a:r>
            <a:endParaRPr lang="en-GB" sz="3600" dirty="0"/>
          </a:p>
        </p:txBody>
      </p:sp>
      <p:sp>
        <p:nvSpPr>
          <p:cNvPr id="4" name="Content Placeholder 3"/>
          <p:cNvSpPr>
            <a:spLocks noGrp="1"/>
          </p:cNvSpPr>
          <p:nvPr>
            <p:ph idx="1"/>
          </p:nvPr>
        </p:nvSpPr>
        <p:spPr/>
        <p:txBody>
          <a:bodyPr>
            <a:normAutofit/>
          </a:bodyPr>
          <a:lstStyle/>
          <a:p>
            <a:pPr marL="0" lvl="0" indent="0" eaLnBrk="0" fontAlgn="base" hangingPunct="0">
              <a:spcBef>
                <a:spcPct val="0"/>
              </a:spcBef>
              <a:spcAft>
                <a:spcPct val="0"/>
              </a:spcAft>
              <a:buFontTx/>
              <a:buChar char="•"/>
            </a:pPr>
            <a:r>
              <a:rPr lang="en-GB" sz="2800" dirty="0" smtClean="0">
                <a:latin typeface="Calibri" pitchFamily="34" charset="0"/>
                <a:ea typeface="Calibri" pitchFamily="34" charset="0"/>
                <a:cs typeface="Times New Roman" pitchFamily="18" charset="0"/>
              </a:rPr>
              <a:t>A template for full cost recovery budgeting: ://www.wcva.org.uk/media/2017262/full-cost-recovery-a_guide_and_toolkit.pdf</a:t>
            </a:r>
            <a:endParaRPr lang="en-US" sz="2800" dirty="0" smtClean="0">
              <a:latin typeface="Arial" pitchFamily="34" charset="0"/>
              <a:cs typeface="Arial" pitchFamily="34" charset="0"/>
            </a:endParaRPr>
          </a:p>
          <a:p>
            <a:pPr marL="0" lvl="0" indent="0" eaLnBrk="0" fontAlgn="base" hangingPunct="0">
              <a:spcBef>
                <a:spcPct val="0"/>
              </a:spcBef>
              <a:spcAft>
                <a:spcPct val="0"/>
              </a:spcAft>
              <a:buNone/>
            </a:pPr>
            <a:r>
              <a:rPr lang="en-GB" sz="2800" dirty="0" smtClean="0">
                <a:latin typeface="Calibri" pitchFamily="34" charset="0"/>
                <a:cs typeface="Times New Roman" pitchFamily="18" charset="0"/>
              </a:rPr>
              <a:t>Advice asking letter template</a:t>
            </a:r>
          </a:p>
          <a:p>
            <a:pPr marL="0" lvl="0" indent="0" eaLnBrk="0" fontAlgn="base" hangingPunct="0">
              <a:spcBef>
                <a:spcPct val="0"/>
              </a:spcBef>
              <a:spcAft>
                <a:spcPct val="0"/>
              </a:spcAft>
              <a:buNone/>
            </a:pPr>
            <a:r>
              <a:rPr lang="en-GB" sz="2800" dirty="0" smtClean="0">
                <a:latin typeface="Calibri" pitchFamily="34" charset="0"/>
                <a:cs typeface="Times New Roman" pitchFamily="18" charset="0"/>
              </a:rPr>
              <a:t>How to put together a fundraising advisory board</a:t>
            </a:r>
          </a:p>
          <a:p>
            <a:pPr marL="0" lvl="0" indent="0" eaLnBrk="0" fontAlgn="base" hangingPunct="0">
              <a:spcBef>
                <a:spcPct val="0"/>
              </a:spcBef>
              <a:spcAft>
                <a:spcPct val="0"/>
              </a:spcAft>
            </a:pPr>
            <a:r>
              <a:rPr lang="en-GB" sz="2800" dirty="0" smtClean="0">
                <a:latin typeface="Calibri" pitchFamily="34" charset="0"/>
                <a:cs typeface="Times New Roman" pitchFamily="18" charset="0"/>
              </a:rPr>
              <a:t>Some useful publications:</a:t>
            </a:r>
          </a:p>
          <a:p>
            <a:pPr marL="400050" lvl="1" indent="0" eaLnBrk="0" fontAlgn="base" hangingPunct="0">
              <a:spcBef>
                <a:spcPct val="0"/>
              </a:spcBef>
              <a:spcAft>
                <a:spcPct val="0"/>
              </a:spcAft>
            </a:pPr>
            <a:r>
              <a:rPr lang="en-GB" sz="2000" dirty="0" smtClean="0"/>
              <a:t>Wealth Watch</a:t>
            </a:r>
          </a:p>
          <a:p>
            <a:pPr marL="400050" lvl="1" indent="0" eaLnBrk="0" fontAlgn="base" hangingPunct="0">
              <a:spcBef>
                <a:spcPct val="0"/>
              </a:spcBef>
              <a:spcAft>
                <a:spcPct val="0"/>
              </a:spcAft>
            </a:pPr>
            <a:r>
              <a:rPr lang="en-GB" sz="2000" dirty="0" smtClean="0"/>
              <a:t>Credit Suisse Annual Wealth Survey</a:t>
            </a:r>
          </a:p>
          <a:p>
            <a:pPr marL="400050" lvl="1" indent="0" eaLnBrk="0" fontAlgn="base" hangingPunct="0">
              <a:spcBef>
                <a:spcPct val="0"/>
              </a:spcBef>
              <a:spcAft>
                <a:spcPct val="0"/>
              </a:spcAft>
            </a:pPr>
            <a:r>
              <a:rPr lang="en-GB" sz="2000" dirty="0" smtClean="0"/>
              <a:t>Forbes Billionaire Report</a:t>
            </a:r>
            <a:endParaRPr lang="en-US" sz="2000" dirty="0" smtClean="0"/>
          </a:p>
          <a:p>
            <a:pPr marL="0" lvl="0" indent="0" eaLnBrk="0" fontAlgn="base" hangingPunct="0">
              <a:spcBef>
                <a:spcPct val="0"/>
              </a:spcBef>
              <a:spcAft>
                <a:spcPct val="0"/>
              </a:spcAft>
              <a:buNone/>
            </a:pPr>
            <a:r>
              <a:rPr lang="en-GB" sz="2000" dirty="0" smtClean="0"/>
              <a:t> </a:t>
            </a:r>
          </a:p>
          <a:p>
            <a:pPr marL="0" lvl="0" indent="0" eaLnBrk="0" fontAlgn="base" hangingPunct="0">
              <a:spcBef>
                <a:spcPct val="0"/>
              </a:spcBef>
              <a:spcAft>
                <a:spcPct val="0"/>
              </a:spcAft>
              <a:buNone/>
            </a:pPr>
            <a:endParaRPr lang="en-GB" dirty="0" smtClean="0">
              <a:latin typeface="Calibri" pitchFamily="34" charset="0"/>
              <a:cs typeface="Times New Roman" pitchFamily="18" charset="0"/>
            </a:endParaRPr>
          </a:p>
          <a:p>
            <a:endParaRPr lang="en-US" dirty="0"/>
          </a:p>
        </p:txBody>
      </p:sp>
      <p:sp>
        <p:nvSpPr>
          <p:cNvPr id="5121" name="Rectangle 1"/>
          <p:cNvSpPr>
            <a:spLocks noChangeArrowheads="1"/>
          </p:cNvSpPr>
          <p:nvPr/>
        </p:nvSpPr>
        <p:spPr bwMode="auto">
          <a:xfrm>
            <a:off x="-324544" y="6160660"/>
            <a:ext cx="27764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9144000" cy="3658418"/>
          </a:xfrm>
        </p:spPr>
        <p:txBody>
          <a:bodyPr>
            <a:noAutofit/>
          </a:bodyPr>
          <a:lstStyle/>
          <a:p>
            <a:r>
              <a:rPr lang="en-GB" sz="6000" dirty="0" smtClean="0"/>
              <a:t>Section 1: fundamental principles and attitudes</a:t>
            </a:r>
            <a:endParaRPr lang="en-GB" sz="6000" dirty="0"/>
          </a:p>
        </p:txBody>
      </p:sp>
    </p:spTree>
  </p:cSld>
  <p:clrMapOvr>
    <a:masterClrMapping/>
  </p:clrMapOvr>
  <p:transition>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i="1" dirty="0" smtClean="0"/>
              <a:t>“If you don’t ask,  you don’t get”</a:t>
            </a:r>
            <a:endParaRPr lang="en-GB" sz="3600" i="1" dirty="0"/>
          </a:p>
        </p:txBody>
      </p:sp>
      <p:pic>
        <p:nvPicPr>
          <p:cNvPr id="56322" name="Picture 2" descr="http://www.india-in-your-home.com/images/gandhi.jpg"/>
          <p:cNvPicPr>
            <a:picLocks noChangeAspect="1" noChangeArrowheads="1"/>
          </p:cNvPicPr>
          <p:nvPr/>
        </p:nvPicPr>
        <p:blipFill>
          <a:blip r:embed="rId2" cstate="print"/>
          <a:srcRect/>
          <a:stretch>
            <a:fillRect/>
          </a:stretch>
        </p:blipFill>
        <p:spPr bwMode="auto">
          <a:xfrm>
            <a:off x="2915816" y="1772816"/>
            <a:ext cx="2743200" cy="4343400"/>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ipe(down)">
                                      <p:cBhvr>
                                        <p:cTn id="7"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Principle 1:  You cannot be  </a:t>
            </a:r>
            <a:r>
              <a:rPr lang="en-GB" i="1" dirty="0" smtClean="0"/>
              <a:t>“a little bit pregnant”</a:t>
            </a:r>
            <a:endParaRPr lang="en-GB" i="1" dirty="0"/>
          </a:p>
        </p:txBody>
      </p:sp>
      <p:pic>
        <p:nvPicPr>
          <p:cNvPr id="58370" name="Picture 2" descr="http://www.gossipboulevard.com/wp-content/uploads/2008/06/0806_pregnant_08.jpg"/>
          <p:cNvPicPr>
            <a:picLocks noChangeAspect="1" noChangeArrowheads="1"/>
          </p:cNvPicPr>
          <p:nvPr/>
        </p:nvPicPr>
        <p:blipFill>
          <a:blip r:embed="rId3" cstate="print"/>
          <a:srcRect/>
          <a:stretch>
            <a:fillRect/>
          </a:stretch>
        </p:blipFill>
        <p:spPr bwMode="auto">
          <a:xfrm>
            <a:off x="1763688" y="1700808"/>
            <a:ext cx="5112568" cy="5157192"/>
          </a:xfrm>
          <a:prstGeom prst="rect">
            <a:avLst/>
          </a:prstGeom>
          <a:noFill/>
        </p:spPr>
      </p:pic>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63345</TotalTime>
  <Words>3417</Words>
  <Application>Microsoft Office PowerPoint</Application>
  <PresentationFormat>On-screen Show (4:3)</PresentationFormat>
  <Paragraphs>607</Paragraphs>
  <Slides>80</Slides>
  <Notes>57</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EAZA Academy,   Talinn 2018</vt:lpstr>
      <vt:lpstr>Course contents</vt:lpstr>
      <vt:lpstr>Introduction</vt:lpstr>
      <vt:lpstr> Central offer of this tutorial…</vt:lpstr>
      <vt:lpstr>PowerPoint Presentation</vt:lpstr>
      <vt:lpstr>You asked…</vt:lpstr>
      <vt:lpstr>PowerPoint Presentation</vt:lpstr>
      <vt:lpstr>Section 1: fundamental principles and attitudes</vt:lpstr>
      <vt:lpstr>  Principle 1:  You cannot be  “a little bit pregnant”</vt:lpstr>
      <vt:lpstr>So commit… which means…</vt:lpstr>
      <vt:lpstr>   …..tenacity</vt:lpstr>
      <vt:lpstr>Principle 2:  “Rob a bank”</vt:lpstr>
      <vt:lpstr>  “Mr Dillinger, why do you rob banks…?”</vt:lpstr>
      <vt:lpstr>So go where a lot of money is:  </vt:lpstr>
      <vt:lpstr>Blindingly obvious, so why do people ‘scatter gun’ and go after the small stuff?</vt:lpstr>
      <vt:lpstr>And because… does 100 cents somehow actually feel like more than 1 dollar…?</vt:lpstr>
      <vt:lpstr> So focus on the big stuff/ maximum ROI  </vt:lpstr>
      <vt:lpstr>Easier to raise  …</vt:lpstr>
      <vt:lpstr>Principle 3: Flexibility of approach</vt:lpstr>
      <vt:lpstr>  Ailuropoda melanoleuca or Rattus norvegicus…? </vt:lpstr>
      <vt:lpstr>If ‘money’ itself came alive as a person</vt:lpstr>
      <vt:lpstr>Plural identities within your in situ project…?</vt:lpstr>
      <vt:lpstr>Two ears: one mouth  </vt:lpstr>
      <vt:lpstr>As opposed to….</vt:lpstr>
      <vt:lpstr>Where does your internal potential &amp; need mesh with someone else’s external agenda…?</vt:lpstr>
      <vt:lpstr>Principle 4: Obliquity:  getting around the No machine…</vt:lpstr>
      <vt:lpstr>PowerPoint Presentation</vt:lpstr>
      <vt:lpstr>Principle 5: win high level champions The human fulcrum effect.</vt:lpstr>
      <vt:lpstr>Networking: find the end of the ball of twine….</vt:lpstr>
      <vt:lpstr>The informal ‘advisory panel’   </vt:lpstr>
      <vt:lpstr>  ….initially just a little individual advice,  a sliver of senior championship.  </vt:lpstr>
      <vt:lpstr>Get the door open,  and keep it open</vt:lpstr>
      <vt:lpstr>Principle 6: use “behavioural economics”…</vt:lpstr>
      <vt:lpstr> Pricing strategy: how much do you bloody ask for…?  </vt:lpstr>
      <vt:lpstr>Gift Schedule technique</vt:lpstr>
      <vt:lpstr>Benefits of Gift Schedule</vt:lpstr>
      <vt:lpstr>‘Nudge’ psychology…</vt:lpstr>
      <vt:lpstr>PowerPoint Presentation</vt:lpstr>
      <vt:lpstr>PowerPoint Presentation</vt:lpstr>
      <vt:lpstr>Higher percentage of target shown to be secured = higher the average  donation:</vt:lpstr>
      <vt:lpstr> Similarly: a phased, modular strategy because…</vt:lpstr>
      <vt:lpstr>Principle 7: Sell the sizzle, not the sausage…</vt:lpstr>
      <vt:lpstr> The way you tell your story</vt:lpstr>
      <vt:lpstr>So a successful “sticky” story is…</vt:lpstr>
      <vt:lpstr>Summary of  the 7 principles</vt:lpstr>
      <vt:lpstr>Section 2: What are the sources of funding..?</vt:lpstr>
      <vt:lpstr>A Constant State of Flux</vt:lpstr>
      <vt:lpstr>4 x sources</vt:lpstr>
      <vt:lpstr>Some “health warnings” to scare you off</vt:lpstr>
      <vt:lpstr>PowerPoint Presentation</vt:lpstr>
      <vt:lpstr>Trusts and Foundations USA </vt:lpstr>
      <vt:lpstr>What can you find out online?  </vt:lpstr>
      <vt:lpstr>Published sources…</vt:lpstr>
      <vt:lpstr>European Foundations</vt:lpstr>
      <vt:lpstr>How do you find out more..?</vt:lpstr>
      <vt:lpstr>Philanthropic Giving</vt:lpstr>
      <vt:lpstr>Why do individuals give to wildlife  conservation?</vt:lpstr>
      <vt:lpstr> A process of “outsiders” becoming “insiders”</vt:lpstr>
      <vt:lpstr>Corporate giving</vt:lpstr>
      <vt:lpstr>Corporate  support</vt:lpstr>
      <vt:lpstr>Myth = companies only give for hard and fast business reasons.</vt:lpstr>
      <vt:lpstr>What kind of company fits your in situ country.?</vt:lpstr>
      <vt:lpstr>Some kinds of company that allocate a specific sponsorship budget from the outset..?  </vt:lpstr>
      <vt:lpstr>More info and downloads on website: http://www.johnreganassociates.com/downloads/ Bottom of page! </vt:lpstr>
      <vt:lpstr>Section 3:  A quick look at some practical techniques    (applying the principles in Section 1 to the funding sources in Section 2)</vt:lpstr>
      <vt:lpstr>  Knocking on lots of doors when in range country…  </vt:lpstr>
      <vt:lpstr>Make advance appointments with:</vt:lpstr>
      <vt:lpstr>All kinds of existing ‘your country/ range country’  networks exist</vt:lpstr>
      <vt:lpstr>Public Funds</vt:lpstr>
      <vt:lpstr>Trusts and Foundations</vt:lpstr>
      <vt:lpstr>What does a foundation proposal look like..? </vt:lpstr>
      <vt:lpstr>PowerPoint Presentation</vt:lpstr>
      <vt:lpstr>Philanthropic giving – individual high level donors</vt:lpstr>
      <vt:lpstr>The Advisory or Development Board</vt:lpstr>
      <vt:lpstr>The fundraising event</vt:lpstr>
      <vt:lpstr>Parting thoughts…</vt:lpstr>
      <vt:lpstr>Will any of this stuff actually work?  Or will you ever get round to trying it out?</vt:lpstr>
      <vt:lpstr>Ends</vt:lpstr>
      <vt:lpstr>Resources Page</vt:lpstr>
      <vt:lpstr>“If you don’t ask,  you don’t get”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EAZA Academy</dc:title>
  <dc:creator>John</dc:creator>
  <cp:lastModifiedBy>John</cp:lastModifiedBy>
  <cp:revision>1700</cp:revision>
  <dcterms:created xsi:type="dcterms:W3CDTF">2012-05-12T08:30:31Z</dcterms:created>
  <dcterms:modified xsi:type="dcterms:W3CDTF">2026-05-23T11:44:19Z</dcterms:modified>
</cp:coreProperties>
</file>